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68" r:id="rId3"/>
    <p:sldId id="269" r:id="rId4"/>
    <p:sldId id="271" r:id="rId5"/>
    <p:sldId id="261" r:id="rId6"/>
    <p:sldId id="272" r:id="rId7"/>
    <p:sldId id="262" r:id="rId8"/>
    <p:sldId id="273" r:id="rId9"/>
    <p:sldId id="274" r:id="rId10"/>
    <p:sldId id="259" r:id="rId11"/>
    <p:sldId id="258" r:id="rId12"/>
    <p:sldId id="275" r:id="rId13"/>
    <p:sldId id="276" r:id="rId14"/>
    <p:sldId id="277" r:id="rId15"/>
    <p:sldId id="278" r:id="rId16"/>
    <p:sldId id="260" r:id="rId17"/>
    <p:sldId id="284" r:id="rId18"/>
    <p:sldId id="285" r:id="rId19"/>
    <p:sldId id="286" r:id="rId20"/>
    <p:sldId id="287" r:id="rId21"/>
    <p:sldId id="288" r:id="rId22"/>
    <p:sldId id="289" r:id="rId23"/>
    <p:sldId id="290" r:id="rId24"/>
    <p:sldId id="291" r:id="rId25"/>
    <p:sldId id="280" r:id="rId26"/>
    <p:sldId id="281" r:id="rId27"/>
    <p:sldId id="282" r:id="rId28"/>
    <p:sldId id="283" r:id="rId29"/>
    <p:sldId id="279" r:id="rId30"/>
    <p:sldId id="263" r:id="rId31"/>
    <p:sldId id="264" r:id="rId32"/>
    <p:sldId id="265" r:id="rId33"/>
    <p:sldId id="266" r:id="rId34"/>
    <p:sldId id="293" r:id="rId35"/>
    <p:sldId id="294" r:id="rId36"/>
    <p:sldId id="292" r:id="rId37"/>
    <p:sldId id="267" r:id="rId38"/>
    <p:sldId id="295" r:id="rId39"/>
    <p:sldId id="296"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57" d="100"/>
          <a:sy n="57" d="100"/>
        </p:scale>
        <p:origin x="2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A38AF-89F3-4591-B845-4A1AE6261C89}" type="datetimeFigureOut">
              <a:rPr lang="en-US" smtClean="0"/>
              <a:t>5/9/2018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B6BDA-93B9-4CDF-AC25-6FE2E1A681E9}" type="slidenum">
              <a:rPr lang="en-US" smtClean="0"/>
              <a:t>‹#›</a:t>
            </a:fld>
            <a:endParaRPr lang="en-US"/>
          </a:p>
        </p:txBody>
      </p:sp>
    </p:spTree>
    <p:extLst>
      <p:ext uri="{BB962C8B-B14F-4D97-AF65-F5344CB8AC3E}">
        <p14:creationId xmlns:p14="http://schemas.microsoft.com/office/powerpoint/2010/main" val="622688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l">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accent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65E195-C89C-4871-8AE9-903FDB8B6D9D}" type="datetimeFigureOut">
              <a:rPr lang="en-US" smtClean="0"/>
              <a:t>5/9/2018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8326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5E195-C89C-4871-8AE9-903FDB8B6D9D}" type="datetimeFigureOut">
              <a:rPr lang="en-US" smtClean="0"/>
              <a:t>5/9/2018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631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5E195-C89C-4871-8AE9-903FDB8B6D9D}" type="datetimeFigureOut">
              <a:rPr lang="en-US" smtClean="0"/>
              <a:t>5/9/2018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4623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5E195-C89C-4871-8AE9-903FDB8B6D9D}" type="datetimeFigureOut">
              <a:rPr lang="en-US" smtClean="0"/>
              <a:t>5/9/2018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70246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p>
            <a:fld id="{4665E195-C89C-4871-8AE9-903FDB8B6D9D}" type="datetimeFigureOut">
              <a:rPr lang="en-US" smtClean="0"/>
              <a:t>5/9/2018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2336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65E195-C89C-4871-8AE9-903FDB8B6D9D}" type="datetimeFigureOut">
              <a:rPr lang="en-US" smtClean="0"/>
              <a:t>5/9/2018</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52187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a:t>Click to edit Master title style</a:t>
            </a:r>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65E195-C89C-4871-8AE9-903FDB8B6D9D}" type="datetimeFigureOut">
              <a:rPr lang="en-US" smtClean="0"/>
              <a:t>5/9/2018</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10092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65E195-C89C-4871-8AE9-903FDB8B6D9D}" type="datetimeFigureOut">
              <a:rPr lang="en-US" smtClean="0"/>
              <a:t>5/9/2018</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18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5E195-C89C-4871-8AE9-903FDB8B6D9D}" type="datetimeFigureOut">
              <a:rPr lang="en-US" smtClean="0"/>
              <a:t>5/9/2018</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976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5/9/2018</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436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5/9/2018</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52229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4665E195-C89C-4871-8AE9-903FDB8B6D9D}" type="datetimeFigureOut">
              <a:rPr lang="en-US" smtClean="0"/>
              <a:pPr/>
              <a:t>5/9/2018</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062D6987-FB6D-4DB8-81B8-AD0F35E3BB5F}" type="slidenum">
              <a:rPr lang="en-US" smtClean="0"/>
              <a:pPr/>
              <a:t>‹#›</a:t>
            </a:fld>
            <a:endParaRPr lang="en-US"/>
          </a:p>
        </p:txBody>
      </p:sp>
    </p:spTree>
    <p:extLst>
      <p:ext uri="{BB962C8B-B14F-4D97-AF65-F5344CB8AC3E}">
        <p14:creationId xmlns:p14="http://schemas.microsoft.com/office/powerpoint/2010/main" val="981562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www.rlabest.net/"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ormAutofit/>
          </a:bodyPr>
          <a:lstStyle/>
          <a:p>
            <a:pPr algn="ctr"/>
            <a:r>
              <a:rPr lang="en-US" sz="5400" b="1" dirty="0">
                <a:solidFill>
                  <a:srgbClr val="0B6A5C"/>
                </a:solidFill>
              </a:rPr>
              <a:t>Round Lake Area B.E.S.T.</a:t>
            </a:r>
            <a:br>
              <a:rPr lang="en-US" sz="4000" b="1" dirty="0">
                <a:solidFill>
                  <a:srgbClr val="0B6A5C"/>
                </a:solidFill>
              </a:rPr>
            </a:br>
            <a:r>
              <a:rPr lang="en-US" sz="3600" b="1" dirty="0">
                <a:solidFill>
                  <a:srgbClr val="0B6A5C"/>
                </a:solidFill>
              </a:rPr>
              <a:t>Bringing Everyone’s Strengths Together</a:t>
            </a:r>
          </a:p>
        </p:txBody>
      </p:sp>
      <p:sp>
        <p:nvSpPr>
          <p:cNvPr id="3" name="Subtitle 2"/>
          <p:cNvSpPr>
            <a:spLocks noGrp="1"/>
          </p:cNvSpPr>
          <p:nvPr>
            <p:ph type="subTitle" idx="1"/>
          </p:nvPr>
        </p:nvSpPr>
        <p:spPr>
          <a:xfrm>
            <a:off x="1524000" y="3602038"/>
            <a:ext cx="9144000" cy="1655762"/>
          </a:xfrm>
        </p:spPr>
        <p:txBody>
          <a:bodyPr>
            <a:normAutofit fontScale="92500" lnSpcReduction="10000"/>
          </a:bodyPr>
          <a:lstStyle/>
          <a:p>
            <a:pPr algn="ctr"/>
            <a:r>
              <a:rPr lang="en-US" sz="2800" b="1" dirty="0"/>
              <a:t>Community Empowerment Grant</a:t>
            </a:r>
          </a:p>
          <a:p>
            <a:pPr algn="ctr"/>
            <a:r>
              <a:rPr lang="en-US" sz="2800" b="1" dirty="0"/>
              <a:t>Annual Breakfast</a:t>
            </a:r>
          </a:p>
          <a:p>
            <a:pPr algn="ctr"/>
            <a:r>
              <a:rPr lang="en-US" sz="2800" b="1" dirty="0"/>
              <a:t>5/10/18</a:t>
            </a:r>
          </a:p>
          <a:p>
            <a:r>
              <a:rPr lang="en-US" dirty="0"/>
              <a:t>					</a:t>
            </a:r>
          </a:p>
        </p:txBody>
      </p:sp>
      <p:pic>
        <p:nvPicPr>
          <p:cNvPr id="1036" name="Picture 12" descr="B.E.S.T.">
            <a:extLst>
              <a:ext uri="{FF2B5EF4-FFF2-40B4-BE49-F238E27FC236}">
                <a16:creationId xmlns:a16="http://schemas.microsoft.com/office/drawing/2014/main" id="{29944474-DA20-4504-82A8-BD74FFE4E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985" y="4138612"/>
            <a:ext cx="21336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36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Goals for 2018"/>
          <p:cNvSpPr txBox="1"/>
          <p:nvPr/>
        </p:nvSpPr>
        <p:spPr>
          <a:xfrm>
            <a:off x="2824544" y="414944"/>
            <a:ext cx="3152464" cy="70788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000"/>
            </a:lvl1pPr>
          </a:lstStyle>
          <a:p>
            <a:r>
              <a:rPr lang="en-US" dirty="0"/>
              <a:t>EEC Garden</a:t>
            </a:r>
            <a:endParaRPr dirty="0"/>
          </a:p>
        </p:txBody>
      </p:sp>
      <p:sp>
        <p:nvSpPr>
          <p:cNvPr id="2" name="Rectangle 1"/>
          <p:cNvSpPr/>
          <p:nvPr/>
        </p:nvSpPr>
        <p:spPr>
          <a:xfrm>
            <a:off x="1163781" y="1534226"/>
            <a:ext cx="10501745" cy="4216539"/>
          </a:xfrm>
          <a:prstGeom prst="rect">
            <a:avLst/>
          </a:prstGeom>
        </p:spPr>
        <p:txBody>
          <a:bodyPr wrap="square">
            <a:spAutoFit/>
          </a:bodyPr>
          <a:lstStyle/>
          <a:p>
            <a:pPr>
              <a:buSzPct val="100000"/>
              <a:defRPr sz="2000"/>
            </a:pPr>
            <a:r>
              <a:rPr lang="en-US" sz="2400" u="sng" dirty="0"/>
              <a:t>Now:</a:t>
            </a:r>
          </a:p>
          <a:p>
            <a:pPr marL="180473" indent="-180473">
              <a:buSzPct val="100000"/>
              <a:buChar char="•"/>
              <a:defRPr sz="2000"/>
            </a:pPr>
            <a:r>
              <a:rPr lang="en-US" dirty="0"/>
              <a:t>6 raised beds </a:t>
            </a:r>
          </a:p>
          <a:p>
            <a:pPr marL="180473" indent="-180473">
              <a:buSzPct val="100000"/>
              <a:buChar char="•"/>
              <a:defRPr sz="2000"/>
            </a:pPr>
            <a:r>
              <a:rPr lang="en-US" dirty="0"/>
              <a:t>Planted several varieties of plants</a:t>
            </a:r>
          </a:p>
          <a:p>
            <a:pPr marL="561473" lvl="1" indent="-180473">
              <a:buSzPct val="100000"/>
              <a:buChar char="•"/>
              <a:defRPr sz="2000"/>
            </a:pPr>
            <a:r>
              <a:rPr lang="en-US" dirty="0"/>
              <a:t>Tomatoes, cucumbers, onions, carrots, cabbage, kale, zucchini </a:t>
            </a:r>
          </a:p>
          <a:p>
            <a:pPr marL="180473" lvl="2" indent="-180473">
              <a:buSzPct val="100000"/>
              <a:buChar char="•"/>
              <a:defRPr sz="2000"/>
            </a:pPr>
            <a:endParaRPr lang="en-US" dirty="0"/>
          </a:p>
          <a:p>
            <a:pPr marL="180473" indent="-180473">
              <a:buSzPct val="100000"/>
              <a:buChar char="•"/>
              <a:defRPr sz="2000"/>
            </a:pPr>
            <a:endParaRPr lang="en-US" dirty="0"/>
          </a:p>
          <a:p>
            <a:pPr>
              <a:buSzPct val="100000"/>
              <a:defRPr sz="2000"/>
            </a:pPr>
            <a:r>
              <a:rPr lang="en-US" sz="2400" u="sng" dirty="0"/>
              <a:t>Coming soon:</a:t>
            </a:r>
          </a:p>
          <a:p>
            <a:pPr marL="180473" indent="-180473">
              <a:buSzPct val="100000"/>
              <a:buChar char="•"/>
              <a:defRPr sz="2000"/>
            </a:pPr>
            <a:r>
              <a:rPr lang="en-US" dirty="0"/>
              <a:t>Increase the amount of families involved </a:t>
            </a:r>
          </a:p>
          <a:p>
            <a:pPr marL="561473" lvl="1" indent="-180473">
              <a:buSzPct val="100000"/>
              <a:buChar char="•"/>
              <a:defRPr sz="2000"/>
            </a:pPr>
            <a:r>
              <a:rPr lang="en-US" dirty="0"/>
              <a:t>Summer story time </a:t>
            </a:r>
            <a:br>
              <a:rPr lang="en-US" dirty="0"/>
            </a:br>
            <a:endParaRPr lang="en-US" dirty="0"/>
          </a:p>
          <a:p>
            <a:pPr marL="180473" indent="-180473">
              <a:buSzPct val="100000"/>
              <a:buChar char="•"/>
              <a:defRPr sz="2000"/>
            </a:pPr>
            <a:r>
              <a:rPr lang="en-US" dirty="0"/>
              <a:t>Expand harvest </a:t>
            </a:r>
          </a:p>
          <a:p>
            <a:pPr marL="561473" lvl="1" indent="-180473">
              <a:buSzPct val="100000"/>
              <a:buChar char="•"/>
              <a:defRPr sz="2000"/>
            </a:pPr>
            <a:r>
              <a:rPr lang="en-US" dirty="0"/>
              <a:t>Plants from University of Illinois Lake County Extension </a:t>
            </a:r>
          </a:p>
          <a:p>
            <a:pPr marL="561473" lvl="1" indent="-180473">
              <a:buSzPct val="100000"/>
              <a:buChar char="•"/>
              <a:defRPr sz="2000"/>
            </a:pPr>
            <a:r>
              <a:rPr lang="en-US" dirty="0"/>
              <a:t>Install small fence around the garden</a:t>
            </a:r>
          </a:p>
        </p:txBody>
      </p:sp>
    </p:spTree>
    <p:extLst>
      <p:ext uri="{BB962C8B-B14F-4D97-AF65-F5344CB8AC3E}">
        <p14:creationId xmlns:p14="http://schemas.microsoft.com/office/powerpoint/2010/main" val="17155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Impact of Garden:"/>
          <p:cNvSpPr txBox="1"/>
          <p:nvPr/>
        </p:nvSpPr>
        <p:spPr>
          <a:xfrm>
            <a:off x="1776658" y="440343"/>
            <a:ext cx="8113758" cy="70788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000"/>
            </a:lvl1pPr>
          </a:lstStyle>
          <a:p>
            <a:r>
              <a:rPr lang="en-US" dirty="0"/>
              <a:t>EEC Garden: </a:t>
            </a:r>
            <a:r>
              <a:rPr dirty="0"/>
              <a:t>Impact of Garden:</a:t>
            </a:r>
          </a:p>
        </p:txBody>
      </p:sp>
      <p:sp>
        <p:nvSpPr>
          <p:cNvPr id="120" name="Families became more engaged…"/>
          <p:cNvSpPr txBox="1"/>
          <p:nvPr/>
        </p:nvSpPr>
        <p:spPr>
          <a:xfrm>
            <a:off x="944160" y="1630679"/>
            <a:ext cx="10303680" cy="49345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80473" indent="-180473">
              <a:buSzPct val="100000"/>
              <a:buChar char="•"/>
              <a:defRPr sz="2000"/>
            </a:pPr>
            <a:r>
              <a:rPr dirty="0"/>
              <a:t>Families became more engaged</a:t>
            </a:r>
          </a:p>
          <a:p>
            <a:pPr marL="561473" lvl="1" indent="-180473">
              <a:buSzPct val="100000"/>
              <a:buChar char="•"/>
              <a:defRPr sz="2000"/>
            </a:pPr>
            <a:r>
              <a:rPr dirty="0"/>
              <a:t>Over ten families have volunteered</a:t>
            </a:r>
          </a:p>
          <a:p>
            <a:pPr marL="561473" lvl="1" indent="-180473">
              <a:buSzPct val="100000"/>
              <a:buChar char="•"/>
              <a:defRPr sz="2000"/>
            </a:pPr>
            <a:r>
              <a:rPr dirty="0"/>
              <a:t>Most families who volunteer once have returned to volunteer again </a:t>
            </a:r>
          </a:p>
          <a:p>
            <a:pPr>
              <a:defRPr sz="2000"/>
            </a:pPr>
            <a:endParaRPr dirty="0"/>
          </a:p>
          <a:p>
            <a:pPr marL="220578" indent="-220578">
              <a:buSzPct val="100000"/>
              <a:buChar char="•"/>
              <a:defRPr sz="2000"/>
            </a:pPr>
            <a:r>
              <a:rPr dirty="0"/>
              <a:t>Students are learning about nutrition </a:t>
            </a:r>
          </a:p>
          <a:p>
            <a:pPr marL="601578" lvl="1" indent="-220578">
              <a:buSzPct val="100000"/>
              <a:buChar char="•"/>
              <a:defRPr sz="2000"/>
            </a:pPr>
            <a:r>
              <a:rPr dirty="0"/>
              <a:t>At the start of the garden unit only 17% of students could properly identify healthy and “sometimes” foods </a:t>
            </a:r>
          </a:p>
          <a:p>
            <a:pPr marL="601578" lvl="1" indent="-220578">
              <a:buSzPct val="100000"/>
              <a:buChar char="•"/>
              <a:defRPr sz="2000"/>
            </a:pPr>
            <a:r>
              <a:rPr dirty="0"/>
              <a:t>After the garden unit 87% of students could identify healthy and “sometimes” foods with 80% accuracy </a:t>
            </a:r>
          </a:p>
          <a:p>
            <a:pPr>
              <a:defRPr sz="2000"/>
            </a:pPr>
            <a:endParaRPr dirty="0"/>
          </a:p>
          <a:p>
            <a:pPr marL="220578" indent="-220578">
              <a:buSzPct val="100000"/>
              <a:buChar char="•"/>
              <a:defRPr sz="2000"/>
            </a:pPr>
            <a:r>
              <a:rPr dirty="0"/>
              <a:t>Students are meeting state standards by working in the garden</a:t>
            </a:r>
          </a:p>
          <a:p>
            <a:pPr marL="601578" lvl="1" indent="-220578">
              <a:buSzPct val="100000"/>
              <a:buChar char="•"/>
              <a:defRPr sz="2000"/>
            </a:pPr>
            <a:r>
              <a:rPr dirty="0"/>
              <a:t>Show an awareness of changes that occur in oneself and the environment </a:t>
            </a:r>
          </a:p>
          <a:p>
            <a:pPr marL="601578" lvl="1" indent="-220578">
              <a:buSzPct val="100000"/>
              <a:buChar char="•"/>
              <a:defRPr sz="2000"/>
            </a:pPr>
            <a:r>
              <a:rPr dirty="0"/>
              <a:t>Describe and compare basic needs of living things</a:t>
            </a:r>
          </a:p>
          <a:p>
            <a:pPr marL="601578" lvl="1" indent="-220578">
              <a:buSzPct val="100000"/>
              <a:buChar char="•"/>
              <a:defRPr sz="2000"/>
            </a:pPr>
            <a:r>
              <a:rPr dirty="0"/>
              <a:t>Participate in discussions about simple ways to take care of the environment </a:t>
            </a:r>
          </a:p>
          <a:p>
            <a:pPr lvl="2" indent="457200" defTabSz="457200">
              <a:lnSpc>
                <a:spcPts val="4100"/>
              </a:lnSpc>
              <a:defRPr sz="2000">
                <a:latin typeface="Arial"/>
                <a:ea typeface="Arial"/>
                <a:cs typeface="Arial"/>
                <a:sym typeface="Arial"/>
              </a:defRPr>
            </a:pPr>
            <a:r>
              <a:rPr dirty="0"/>
              <a:t>   </a:t>
            </a:r>
          </a:p>
        </p:txBody>
      </p:sp>
    </p:spTree>
    <p:extLst>
      <p:ext uri="{BB962C8B-B14F-4D97-AF65-F5344CB8AC3E}">
        <p14:creationId xmlns:p14="http://schemas.microsoft.com/office/powerpoint/2010/main" val="68912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ound Lake Early Education Center Garden"/>
          <p:cNvSpPr txBox="1"/>
          <p:nvPr/>
        </p:nvSpPr>
        <p:spPr>
          <a:xfrm>
            <a:off x="653499" y="119380"/>
            <a:ext cx="10885002" cy="7137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000"/>
            </a:lvl1pPr>
          </a:lstStyle>
          <a:p>
            <a:r>
              <a:t>Round Lake Early Education Center Garden</a:t>
            </a:r>
          </a:p>
        </p:txBody>
      </p:sp>
      <p:pic>
        <p:nvPicPr>
          <p:cNvPr id="117" name="Image" descr="Image"/>
          <p:cNvPicPr>
            <a:picLocks noChangeAspect="1"/>
          </p:cNvPicPr>
          <p:nvPr/>
        </p:nvPicPr>
        <p:blipFill>
          <a:blip r:embed="rId2">
            <a:extLst/>
          </a:blip>
          <a:stretch>
            <a:fillRect/>
          </a:stretch>
        </p:blipFill>
        <p:spPr>
          <a:xfrm>
            <a:off x="653499" y="1974890"/>
            <a:ext cx="4407126" cy="3303692"/>
          </a:xfrm>
          <a:prstGeom prst="rect">
            <a:avLst/>
          </a:prstGeom>
          <a:ln w="12700">
            <a:miter lim="400000"/>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673" y="1233054"/>
            <a:ext cx="3103417" cy="232756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7581" y="3740727"/>
            <a:ext cx="2715491" cy="2715491"/>
          </a:xfrm>
          <a:prstGeom prst="rect">
            <a:avLst/>
          </a:prstGeom>
        </p:spPr>
      </p:pic>
    </p:spTree>
    <p:extLst>
      <p:ext uri="{BB962C8B-B14F-4D97-AF65-F5344CB8AC3E}">
        <p14:creationId xmlns:p14="http://schemas.microsoft.com/office/powerpoint/2010/main" val="607575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203DC1-9931-41C0-BD32-9020B3C6646B}"/>
              </a:ext>
            </a:extLst>
          </p:cNvPr>
          <p:cNvSpPr txBox="1"/>
          <p:nvPr/>
        </p:nvSpPr>
        <p:spPr>
          <a:xfrm>
            <a:off x="2391979" y="2116667"/>
            <a:ext cx="7343677" cy="2862322"/>
          </a:xfrm>
          <a:prstGeom prst="rect">
            <a:avLst/>
          </a:prstGeom>
          <a:noFill/>
        </p:spPr>
        <p:txBody>
          <a:bodyPr wrap="none" rtlCol="0">
            <a:spAutoFit/>
          </a:bodyPr>
          <a:lstStyle/>
          <a:p>
            <a:pPr algn="ctr"/>
            <a:r>
              <a:rPr lang="en-US" sz="3600" dirty="0"/>
              <a:t>Calvary Presbyterian Church</a:t>
            </a:r>
          </a:p>
          <a:p>
            <a:pPr algn="ctr"/>
            <a:r>
              <a:rPr lang="en-US" sz="3600" dirty="0"/>
              <a:t>and</a:t>
            </a:r>
          </a:p>
          <a:p>
            <a:pPr algn="ctr"/>
            <a:r>
              <a:rPr lang="en-US" sz="3600" dirty="0"/>
              <a:t>University of Illinois Extension</a:t>
            </a:r>
          </a:p>
          <a:p>
            <a:pPr algn="ctr"/>
            <a:r>
              <a:rPr lang="en-US" sz="3600" b="1" dirty="0"/>
              <a:t>Summer Learn and Grow</a:t>
            </a:r>
          </a:p>
          <a:p>
            <a:pPr algn="ctr"/>
            <a:r>
              <a:rPr lang="en-US" sz="3600" dirty="0"/>
              <a:t>Mary Cate </a:t>
            </a:r>
            <a:r>
              <a:rPr lang="en-US" sz="3600" dirty="0" err="1"/>
              <a:t>Pelser</a:t>
            </a:r>
            <a:r>
              <a:rPr lang="en-US" sz="3600" dirty="0"/>
              <a:t> and Dale </a:t>
            </a:r>
            <a:r>
              <a:rPr lang="en-US" sz="3600" dirty="0" err="1"/>
              <a:t>Kehr</a:t>
            </a:r>
            <a:endParaRPr lang="en-US" dirty="0"/>
          </a:p>
        </p:txBody>
      </p:sp>
    </p:spTree>
    <p:extLst>
      <p:ext uri="{BB962C8B-B14F-4D97-AF65-F5344CB8AC3E}">
        <p14:creationId xmlns:p14="http://schemas.microsoft.com/office/powerpoint/2010/main" val="147280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357" y="1634750"/>
            <a:ext cx="6991643" cy="5223250"/>
          </a:xfrm>
          <a:prstGeom prst="rect">
            <a:avLst/>
          </a:prstGeom>
        </p:spPr>
      </p:pic>
      <p:sp>
        <p:nvSpPr>
          <p:cNvPr id="3" name="Title 2"/>
          <p:cNvSpPr>
            <a:spLocks noGrp="1"/>
          </p:cNvSpPr>
          <p:nvPr>
            <p:ph type="title"/>
          </p:nvPr>
        </p:nvSpPr>
        <p:spPr/>
        <p:txBody>
          <a:bodyPr/>
          <a:lstStyle/>
          <a:p>
            <a:pPr algn="ctr"/>
            <a:r>
              <a:rPr lang="en-US" dirty="0">
                <a:latin typeface="Arial Rounded MT Bold" panose="020F0704030504030204" pitchFamily="34" charset="0"/>
              </a:rPr>
              <a:t>The Need For a Fence</a:t>
            </a:r>
          </a:p>
        </p:txBody>
      </p:sp>
      <p:sp>
        <p:nvSpPr>
          <p:cNvPr id="4" name="Content Placeholder 3"/>
          <p:cNvSpPr>
            <a:spLocks noGrp="1"/>
          </p:cNvSpPr>
          <p:nvPr>
            <p:ph sz="half" idx="1"/>
          </p:nvPr>
        </p:nvSpPr>
        <p:spPr>
          <a:xfrm>
            <a:off x="152400" y="2070706"/>
            <a:ext cx="5181600" cy="4351338"/>
          </a:xfrm>
        </p:spPr>
        <p:txBody>
          <a:bodyPr/>
          <a:lstStyle/>
          <a:p>
            <a:r>
              <a:rPr lang="en-US" sz="4000" dirty="0">
                <a:latin typeface="Arial Rounded MT Bold" panose="020F0704030504030204" pitchFamily="34" charset="0"/>
              </a:rPr>
              <a:t>Animals ate the produce</a:t>
            </a:r>
          </a:p>
          <a:p>
            <a:pPr lvl="1"/>
            <a:r>
              <a:rPr lang="en-US" sz="4000" dirty="0">
                <a:latin typeface="Arial Rounded MT Bold" panose="020F0704030504030204" pitchFamily="34" charset="0"/>
              </a:rPr>
              <a:t>Deer</a:t>
            </a:r>
          </a:p>
          <a:p>
            <a:pPr lvl="1"/>
            <a:r>
              <a:rPr lang="en-US" sz="4000" dirty="0">
                <a:latin typeface="Arial Rounded MT Bold" panose="020F0704030504030204" pitchFamily="34" charset="0"/>
              </a:rPr>
              <a:t>Rabbits </a:t>
            </a:r>
          </a:p>
          <a:p>
            <a:pPr lvl="1"/>
            <a:r>
              <a:rPr lang="en-US" sz="4000" dirty="0">
                <a:latin typeface="Arial Rounded MT Bold" panose="020F0704030504030204" pitchFamily="34" charset="0"/>
              </a:rPr>
              <a:t>Moles</a:t>
            </a:r>
          </a:p>
          <a:p>
            <a:pPr lvl="1"/>
            <a:r>
              <a:rPr lang="en-US" sz="4000" dirty="0">
                <a:latin typeface="Arial Rounded MT Bold" panose="020F0704030504030204" pitchFamily="34" charset="0"/>
              </a:rPr>
              <a:t>And more</a:t>
            </a:r>
            <a:r>
              <a:rPr lang="en-US" dirty="0">
                <a:latin typeface="Arial Rounded MT Bold" panose="020F0704030504030204" pitchFamily="34" charset="0"/>
              </a:rPr>
              <a:t>	</a:t>
            </a:r>
          </a:p>
          <a:p>
            <a:endParaRPr lang="en-US" dirty="0"/>
          </a:p>
        </p:txBody>
      </p:sp>
    </p:spTree>
    <p:extLst>
      <p:ext uri="{BB962C8B-B14F-4D97-AF65-F5344CB8AC3E}">
        <p14:creationId xmlns:p14="http://schemas.microsoft.com/office/powerpoint/2010/main" val="150924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5425" y="2858725"/>
            <a:ext cx="4767946" cy="268197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94715" y="2860715"/>
            <a:ext cx="5116525" cy="287804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333" y="0"/>
            <a:ext cx="5712823" cy="3213463"/>
          </a:xfrm>
          <a:prstGeom prst="rect">
            <a:avLst/>
          </a:prstGeom>
        </p:spPr>
      </p:pic>
      <p:sp>
        <p:nvSpPr>
          <p:cNvPr id="6" name="Oval Callout 5"/>
          <p:cNvSpPr/>
          <p:nvPr/>
        </p:nvSpPr>
        <p:spPr>
          <a:xfrm flipH="1">
            <a:off x="9523829" y="2110154"/>
            <a:ext cx="2250830" cy="125202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9875520" y="2349305"/>
            <a:ext cx="1730326" cy="923330"/>
          </a:xfrm>
          <a:prstGeom prst="rect">
            <a:avLst/>
          </a:prstGeom>
          <a:noFill/>
        </p:spPr>
        <p:txBody>
          <a:bodyPr wrap="square" rtlCol="0">
            <a:spAutoFit/>
          </a:bodyPr>
          <a:lstStyle/>
          <a:p>
            <a:r>
              <a:rPr lang="en-US" dirty="0">
                <a:solidFill>
                  <a:schemeClr val="bg1"/>
                </a:solidFill>
              </a:rPr>
              <a:t>Eagle Scout</a:t>
            </a:r>
          </a:p>
          <a:p>
            <a:r>
              <a:rPr lang="en-US" dirty="0">
                <a:solidFill>
                  <a:schemeClr val="bg1"/>
                </a:solidFill>
              </a:rPr>
              <a:t>Jesus and former SLG</a:t>
            </a:r>
          </a:p>
        </p:txBody>
      </p:sp>
      <p:sp>
        <p:nvSpPr>
          <p:cNvPr id="8" name="TextBox 7"/>
          <p:cNvSpPr txBox="1"/>
          <p:nvPr/>
        </p:nvSpPr>
        <p:spPr>
          <a:xfrm>
            <a:off x="3200333" y="3474720"/>
            <a:ext cx="6113622" cy="1815882"/>
          </a:xfrm>
          <a:prstGeom prst="rect">
            <a:avLst/>
          </a:prstGeom>
          <a:noFill/>
        </p:spPr>
        <p:txBody>
          <a:bodyPr wrap="square" rtlCol="0">
            <a:spAutoFit/>
          </a:bodyPr>
          <a:lstStyle/>
          <a:p>
            <a:pPr algn="ctr"/>
            <a:r>
              <a:rPr lang="en-US" sz="2800" dirty="0">
                <a:latin typeface="Arial Rounded MT Bold" panose="020F0704030504030204" pitchFamily="34" charset="0"/>
              </a:rPr>
              <a:t>Wanting to make this into a community focus.  Shared and got input from the youth about the fence and the $500 donation</a:t>
            </a:r>
          </a:p>
        </p:txBody>
      </p:sp>
    </p:spTree>
    <p:extLst>
      <p:ext uri="{BB962C8B-B14F-4D97-AF65-F5344CB8AC3E}">
        <p14:creationId xmlns:p14="http://schemas.microsoft.com/office/powerpoint/2010/main" val="3173060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834640" y="2233748"/>
            <a:ext cx="7406640" cy="4166235"/>
          </a:xfrm>
          <a:prstGeom prst="rect">
            <a:avLst/>
          </a:prstGeom>
        </p:spPr>
      </p:pic>
      <p:sp>
        <p:nvSpPr>
          <p:cNvPr id="3" name="TextBox 2"/>
          <p:cNvSpPr txBox="1"/>
          <p:nvPr/>
        </p:nvSpPr>
        <p:spPr>
          <a:xfrm>
            <a:off x="1005840" y="222069"/>
            <a:ext cx="10424160" cy="1323439"/>
          </a:xfrm>
          <a:prstGeom prst="rect">
            <a:avLst/>
          </a:prstGeom>
          <a:noFill/>
        </p:spPr>
        <p:txBody>
          <a:bodyPr wrap="square" rtlCol="0">
            <a:spAutoFit/>
          </a:bodyPr>
          <a:lstStyle/>
          <a:p>
            <a:pPr algn="ctr"/>
            <a:r>
              <a:rPr lang="en-US" sz="4000" dirty="0">
                <a:latin typeface="Arial Rounded MT Bold" panose="020F0704030504030204" pitchFamily="34" charset="0"/>
              </a:rPr>
              <a:t>This is What B.E.S.T. $500 Investment Helped the Community!</a:t>
            </a:r>
          </a:p>
        </p:txBody>
      </p:sp>
    </p:spTree>
    <p:extLst>
      <p:ext uri="{BB962C8B-B14F-4D97-AF65-F5344CB8AC3E}">
        <p14:creationId xmlns:p14="http://schemas.microsoft.com/office/powerpoint/2010/main" val="215296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F64C62-FBEF-489B-8DB6-9D42ACD11E16}"/>
              </a:ext>
            </a:extLst>
          </p:cNvPr>
          <p:cNvSpPr txBox="1"/>
          <p:nvPr/>
        </p:nvSpPr>
        <p:spPr>
          <a:xfrm>
            <a:off x="338667" y="2048933"/>
            <a:ext cx="9965366" cy="3323987"/>
          </a:xfrm>
          <a:prstGeom prst="rect">
            <a:avLst/>
          </a:prstGeom>
          <a:noFill/>
        </p:spPr>
        <p:txBody>
          <a:bodyPr wrap="square" rtlCol="0">
            <a:spAutoFit/>
          </a:bodyPr>
          <a:lstStyle/>
          <a:p>
            <a:pPr algn="ctr"/>
            <a:r>
              <a:rPr lang="en-US" sz="3200" dirty="0"/>
              <a:t>Round Lake Beach Cultural and Civic Center Arts Foundation</a:t>
            </a:r>
          </a:p>
          <a:p>
            <a:pPr algn="ctr"/>
            <a:r>
              <a:rPr lang="en-US" sz="3200" b="1" dirty="0" err="1"/>
              <a:t>Smilin</a:t>
            </a:r>
            <a:r>
              <a:rPr lang="en-US" sz="3200" b="1" dirty="0"/>
              <a:t>’ Saturday Stories</a:t>
            </a:r>
          </a:p>
          <a:p>
            <a:pPr algn="ctr"/>
            <a:r>
              <a:rPr lang="en-US" sz="3200" dirty="0"/>
              <a:t>Rachel </a:t>
            </a:r>
            <a:r>
              <a:rPr lang="en-US" sz="3200" dirty="0" err="1"/>
              <a:t>Kwiecinski</a:t>
            </a:r>
            <a:r>
              <a:rPr lang="en-US" sz="3200" dirty="0"/>
              <a:t>, Administrative Manager Improv Playhouse</a:t>
            </a:r>
          </a:p>
          <a:p>
            <a:pPr algn="ctr"/>
            <a:r>
              <a:rPr lang="en-US" sz="3200" dirty="0"/>
              <a:t>Dave </a:t>
            </a:r>
            <a:r>
              <a:rPr lang="en-US" sz="3200" dirty="0" err="1"/>
              <a:t>Kilbane</a:t>
            </a:r>
            <a:r>
              <a:rPr lang="en-US" sz="3200" dirty="0"/>
              <a:t>, Village Administrator</a:t>
            </a:r>
          </a:p>
          <a:p>
            <a:endParaRPr lang="en-US" dirty="0"/>
          </a:p>
        </p:txBody>
      </p:sp>
      <p:sp>
        <p:nvSpPr>
          <p:cNvPr id="3" name="Rectangle 2">
            <a:extLst>
              <a:ext uri="{FF2B5EF4-FFF2-40B4-BE49-F238E27FC236}">
                <a16:creationId xmlns:a16="http://schemas.microsoft.com/office/drawing/2014/main" id="{B6FF26E6-2699-42C3-9C9A-5AAF751E8218}"/>
              </a:ext>
            </a:extLst>
          </p:cNvPr>
          <p:cNvSpPr/>
          <p:nvPr/>
        </p:nvSpPr>
        <p:spPr>
          <a:xfrm>
            <a:off x="5971607" y="3244334"/>
            <a:ext cx="24878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E0105C17-87C4-46CC-8AD6-D2DE83A2C4C8}"/>
              </a:ext>
            </a:extLst>
          </p:cNvPr>
          <p:cNvSpPr/>
          <p:nvPr/>
        </p:nvSpPr>
        <p:spPr>
          <a:xfrm>
            <a:off x="5971607" y="3244334"/>
            <a:ext cx="24878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A30F6288-AC8F-435F-B729-93BAB71580FA}"/>
              </a:ext>
            </a:extLst>
          </p:cNvPr>
          <p:cNvSpPr/>
          <p:nvPr/>
        </p:nvSpPr>
        <p:spPr>
          <a:xfrm>
            <a:off x="5971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42764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AE5683-D153-4225-BC0E-FD2E2DE3976E}"/>
              </a:ext>
            </a:extLst>
          </p:cNvPr>
          <p:cNvSpPr/>
          <p:nvPr/>
        </p:nvSpPr>
        <p:spPr>
          <a:xfrm>
            <a:off x="728133" y="677333"/>
            <a:ext cx="8415867" cy="6340197"/>
          </a:xfrm>
          <a:prstGeom prst="rect">
            <a:avLst/>
          </a:prstGeom>
        </p:spPr>
        <p:txBody>
          <a:bodyPr wrap="square">
            <a:spAutoFit/>
          </a:bodyPr>
          <a:lstStyle/>
          <a:p>
            <a:endParaRPr lang="en-US" dirty="0">
              <a:solidFill>
                <a:srgbClr val="000000"/>
              </a:solidFill>
              <a:latin typeface="Arimo"/>
            </a:endParaRPr>
          </a:p>
          <a:p>
            <a:r>
              <a:rPr lang="en-US" sz="2200" dirty="0">
                <a:solidFill>
                  <a:srgbClr val="000000"/>
                </a:solidFill>
                <a:latin typeface="Arimo"/>
              </a:rPr>
              <a:t>To provide quality low cost and/or free family oriented programming. To accomplish this objective, we provided our </a:t>
            </a:r>
            <a:r>
              <a:rPr lang="en-US" sz="2200" dirty="0" err="1">
                <a:solidFill>
                  <a:srgbClr val="000000"/>
                </a:solidFill>
                <a:latin typeface="Arimo"/>
              </a:rPr>
              <a:t>Smilin</a:t>
            </a:r>
            <a:r>
              <a:rPr lang="en-US" sz="2200" dirty="0">
                <a:solidFill>
                  <a:srgbClr val="000000"/>
                </a:solidFill>
                <a:latin typeface="Arimo"/>
              </a:rPr>
              <a:t>’ Saturday Stories series where classic folk tales are brought to life by skilled storytellers.</a:t>
            </a:r>
            <a:endParaRPr lang="en-US" sz="2200" dirty="0"/>
          </a:p>
          <a:p>
            <a:br>
              <a:rPr lang="en-US" sz="2200" dirty="0"/>
            </a:br>
            <a:r>
              <a:rPr lang="en-US" sz="2200" dirty="0">
                <a:solidFill>
                  <a:srgbClr val="000000"/>
                </a:solidFill>
                <a:latin typeface="Arimo"/>
              </a:rPr>
              <a:t>Through these stories, we strive to achieve the goal created by the Improv Playhouse Theatre for Young Audiences Program, which is a part of Improv Playhouse’s Community Outreach and Education services. Our mission is simple: </a:t>
            </a:r>
            <a:endParaRPr lang="en-US" sz="2200" dirty="0"/>
          </a:p>
          <a:p>
            <a:br>
              <a:rPr lang="en-US" sz="2200" dirty="0"/>
            </a:br>
            <a:r>
              <a:rPr lang="en-US" sz="2200" dirty="0">
                <a:solidFill>
                  <a:srgbClr val="000000"/>
                </a:solidFill>
                <a:latin typeface="Arial" panose="020B0604020202020204" pitchFamily="34" charset="0"/>
              </a:rPr>
              <a:t>Improv Playhouse Community Outreach and Education is committed to engaging students and enhancing communities  through the performing arts. We strive to highlight the importance of imaginative thinking, giving children the opportunity to solve problems on their own volition. Our entertaining, musical shows bring well-known stories to life to teach children valuable lessons of respect, fairness, and initiative</a:t>
            </a:r>
            <a:r>
              <a:rPr lang="en-US" sz="2000" dirty="0">
                <a:solidFill>
                  <a:srgbClr val="000000"/>
                </a:solidFill>
                <a:latin typeface="Arial" panose="020B0604020202020204" pitchFamily="34" charset="0"/>
              </a:rPr>
              <a:t>. </a:t>
            </a:r>
            <a:endParaRPr lang="en-US" sz="2000" dirty="0"/>
          </a:p>
          <a:p>
            <a:br>
              <a:rPr lang="en-US" dirty="0"/>
            </a:br>
            <a:endParaRPr lang="en-US" dirty="0"/>
          </a:p>
        </p:txBody>
      </p:sp>
      <p:sp>
        <p:nvSpPr>
          <p:cNvPr id="4" name="TextBox 3">
            <a:extLst>
              <a:ext uri="{FF2B5EF4-FFF2-40B4-BE49-F238E27FC236}">
                <a16:creationId xmlns:a16="http://schemas.microsoft.com/office/drawing/2014/main" id="{50026F80-8800-4C8C-AAAB-1AA5B64FEB31}"/>
              </a:ext>
            </a:extLst>
          </p:cNvPr>
          <p:cNvSpPr txBox="1"/>
          <p:nvPr/>
        </p:nvSpPr>
        <p:spPr>
          <a:xfrm>
            <a:off x="4033808" y="415723"/>
            <a:ext cx="2683748" cy="523220"/>
          </a:xfrm>
          <a:prstGeom prst="rect">
            <a:avLst/>
          </a:prstGeom>
          <a:noFill/>
        </p:spPr>
        <p:txBody>
          <a:bodyPr wrap="none" rtlCol="0">
            <a:spAutoFit/>
          </a:bodyPr>
          <a:lstStyle/>
          <a:p>
            <a:pPr algn="ctr"/>
            <a:r>
              <a:rPr lang="en-US" sz="2800" b="1" dirty="0">
                <a:solidFill>
                  <a:schemeClr val="accent1">
                    <a:lumMod val="50000"/>
                  </a:schemeClr>
                </a:solidFill>
              </a:rPr>
              <a:t>Grant Purpose</a:t>
            </a:r>
          </a:p>
        </p:txBody>
      </p:sp>
    </p:spTree>
    <p:extLst>
      <p:ext uri="{BB962C8B-B14F-4D97-AF65-F5344CB8AC3E}">
        <p14:creationId xmlns:p14="http://schemas.microsoft.com/office/powerpoint/2010/main" val="388723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C4ECE-8259-4824-9885-6BD4160A65A7}"/>
              </a:ext>
            </a:extLst>
          </p:cNvPr>
          <p:cNvSpPr txBox="1"/>
          <p:nvPr/>
        </p:nvSpPr>
        <p:spPr>
          <a:xfrm>
            <a:off x="0" y="1016000"/>
            <a:ext cx="6508007" cy="4278094"/>
          </a:xfrm>
          <a:prstGeom prst="rect">
            <a:avLst/>
          </a:prstGeom>
          <a:noFill/>
        </p:spPr>
        <p:txBody>
          <a:bodyPr wrap="square" rtlCol="0">
            <a:spAutoFit/>
          </a:bodyPr>
          <a:lstStyle/>
          <a:p>
            <a:r>
              <a:rPr lang="en-US" sz="2000" dirty="0"/>
              <a:t>It is our goal that students learn from our shows and that they have fun doing it. We consistently receive positive response from young people and caregivers alike as they join us on our shows. We invite them to be involved and engaged during the show, even to the point of helping the actors get to the next part of the story. This hands on engaged entertainment is the perfect way for students to learn life lessons as active participants, not passive listeners. </a:t>
            </a:r>
          </a:p>
          <a:p>
            <a:endParaRPr lang="en-US" dirty="0"/>
          </a:p>
          <a:p>
            <a:endParaRPr lang="en-US" dirty="0"/>
          </a:p>
          <a:p>
            <a:br>
              <a:rPr lang="en-US" dirty="0"/>
            </a:br>
            <a:endParaRPr lang="en-US" dirty="0"/>
          </a:p>
        </p:txBody>
      </p:sp>
      <p:pic>
        <p:nvPicPr>
          <p:cNvPr id="1026" name="Picture 2" descr="https://lh6.googleusercontent.com/2y_umtQs5V377-uBmZq238p772bcTkAgNFvIjyCG-kL_IHvoOoYK37xaZ8TOqMqJfdjlOPmJj3V6ki-BpzFiYYecLJ_TQ4pPDsL_exaDZqlwODe4n0Sf0ngyz_Jg1Xqt_P6TGIy_aC7OOv5A5w">
            <a:extLst>
              <a:ext uri="{FF2B5EF4-FFF2-40B4-BE49-F238E27FC236}">
                <a16:creationId xmlns:a16="http://schemas.microsoft.com/office/drawing/2014/main" id="{FB87E7C4-EAE0-45B3-B0D9-F8F817008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120" y="184638"/>
            <a:ext cx="6121144" cy="3443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9Rcnj71E-Q8AoQIvbD0Mn3cY8Avb1CNLWNRVgrNr_d6D6R49PkYG_XgNsHbR_EyiaApVX-tBq9N27QLdA1FlEPO7EeQV9F5-UUvJbHnuJQQQdGe33yrYL-AevhCWTuNipddGXybptYR36difzA">
            <a:extLst>
              <a:ext uri="{FF2B5EF4-FFF2-40B4-BE49-F238E27FC236}">
                <a16:creationId xmlns:a16="http://schemas.microsoft.com/office/drawing/2014/main" id="{72F04D26-48A8-447D-83E5-4CCAF5F643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407" y="3807070"/>
            <a:ext cx="4730261" cy="2866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23F103-4195-494D-8FD1-75B842393493}"/>
              </a:ext>
            </a:extLst>
          </p:cNvPr>
          <p:cNvSpPr txBox="1"/>
          <p:nvPr/>
        </p:nvSpPr>
        <p:spPr>
          <a:xfrm>
            <a:off x="1318846" y="457200"/>
            <a:ext cx="4923692" cy="523220"/>
          </a:xfrm>
          <a:prstGeom prst="rect">
            <a:avLst/>
          </a:prstGeom>
          <a:noFill/>
        </p:spPr>
        <p:txBody>
          <a:bodyPr wrap="square" rtlCol="0">
            <a:spAutoFit/>
          </a:bodyPr>
          <a:lstStyle/>
          <a:p>
            <a:pPr algn="ctr"/>
            <a:r>
              <a:rPr lang="en-US" sz="2800" b="1" dirty="0">
                <a:solidFill>
                  <a:schemeClr val="accent1">
                    <a:lumMod val="50000"/>
                  </a:schemeClr>
                </a:solidFill>
              </a:rPr>
              <a:t>Grant Implementation</a:t>
            </a:r>
          </a:p>
        </p:txBody>
      </p:sp>
    </p:spTree>
    <p:extLst>
      <p:ext uri="{BB962C8B-B14F-4D97-AF65-F5344CB8AC3E}">
        <p14:creationId xmlns:p14="http://schemas.microsoft.com/office/powerpoint/2010/main" val="1735403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734290" y="596811"/>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80654" y="2895600"/>
            <a:ext cx="10681855" cy="3108543"/>
          </a:xfrm>
          <a:prstGeom prst="rect">
            <a:avLst/>
          </a:prstGeom>
          <a:noFill/>
        </p:spPr>
        <p:txBody>
          <a:bodyPr wrap="square" rtlCol="0">
            <a:spAutoFit/>
          </a:bodyPr>
          <a:lstStyle/>
          <a:p>
            <a:pPr algn="ctr"/>
            <a:r>
              <a:rPr lang="en-US" sz="2800" dirty="0"/>
              <a:t>In March of 2009 Round Lake Area B.E.S.T. started our Community Empowerment Grants.   The grants are designed as mini-grants for community groups, student groups, non-profit organizations, and/or individuals who have a sustainable project/program, etc. which enriches the lives of youth, families and/or the community and incorporates the six pillars of CHARACTER COUNTS</a:t>
            </a:r>
          </a:p>
        </p:txBody>
      </p:sp>
    </p:spTree>
    <p:extLst>
      <p:ext uri="{BB962C8B-B14F-4D97-AF65-F5344CB8AC3E}">
        <p14:creationId xmlns:p14="http://schemas.microsoft.com/office/powerpoint/2010/main" val="329015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9AFAE-FBD2-49D6-8A75-D39574BD7098}"/>
              </a:ext>
            </a:extLst>
          </p:cNvPr>
          <p:cNvSpPr txBox="1"/>
          <p:nvPr/>
        </p:nvSpPr>
        <p:spPr>
          <a:xfrm>
            <a:off x="270932" y="135467"/>
            <a:ext cx="6077113" cy="7171194"/>
          </a:xfrm>
          <a:prstGeom prst="rect">
            <a:avLst/>
          </a:prstGeom>
          <a:noFill/>
        </p:spPr>
        <p:txBody>
          <a:bodyPr wrap="square" rtlCol="0">
            <a:spAutoFit/>
          </a:bodyPr>
          <a:lstStyle/>
          <a:p>
            <a:pPr algn="ctr"/>
            <a:r>
              <a:rPr lang="en-US" sz="2400" b="1" dirty="0">
                <a:solidFill>
                  <a:schemeClr val="accent1">
                    <a:lumMod val="50000"/>
                  </a:schemeClr>
                </a:solidFill>
              </a:rPr>
              <a:t>Grant Results</a:t>
            </a:r>
          </a:p>
          <a:p>
            <a:endParaRPr lang="en-US" dirty="0"/>
          </a:p>
          <a:p>
            <a:r>
              <a:rPr lang="en-US" sz="2000" dirty="0"/>
              <a:t>From our TYA director, Skylar </a:t>
            </a:r>
            <a:r>
              <a:rPr lang="en-US" sz="2000" dirty="0" err="1"/>
              <a:t>Grieco</a:t>
            </a:r>
            <a:r>
              <a:rPr lang="en-US" sz="2000" dirty="0"/>
              <a:t>: </a:t>
            </a:r>
          </a:p>
          <a:p>
            <a:endParaRPr lang="en-US" sz="2000" dirty="0"/>
          </a:p>
          <a:p>
            <a:r>
              <a:rPr lang="en-US" sz="1900" dirty="0"/>
              <a:t>These shows have been not only entertaining, but educational, providing valuable life lessons to young audiences about respect, sharing, inclusion, cooperation, and identity. It's always invigorating to engage with young people during and after the show and see how it affected them. During brief talk backs after the performances, young people offer incredible insights and observations about the show and how it relates to their own lives. </a:t>
            </a:r>
          </a:p>
          <a:p>
            <a:br>
              <a:rPr lang="en-US" sz="1900" dirty="0"/>
            </a:br>
            <a:r>
              <a:rPr lang="en-US" sz="1900" dirty="0"/>
              <a:t>Public schools are increasingly facing challenges offering quality arts programs to their students. This means that many young people are not exposed to the arts as often, or even at all. </a:t>
            </a:r>
            <a:r>
              <a:rPr lang="en-US" sz="1900" dirty="0" err="1"/>
              <a:t>Smilin</a:t>
            </a:r>
            <a:r>
              <a:rPr lang="en-US" sz="1900" dirty="0"/>
              <a:t>' Saturdays provided a space for young people to gain that valuable exposure and experience art through a medium they could engage with and enjoy.</a:t>
            </a:r>
          </a:p>
          <a:p>
            <a:br>
              <a:rPr lang="en-US" dirty="0"/>
            </a:br>
            <a:endParaRPr lang="en-US" dirty="0"/>
          </a:p>
        </p:txBody>
      </p:sp>
      <p:pic>
        <p:nvPicPr>
          <p:cNvPr id="2050" name="Picture 2" descr="https://lh4.googleusercontent.com/nzyBUTmXUINvYpz_qEvIUBAGR4c0QzRHG14KtVEc2Rnzmp0BHgmxtBDdgJi_Br80-5CIFl7ByXW455vUugAaLFx_LIyu_pBXxbsq8ntqnzWpQ_T5Ex11e_hRFaEBfJYW2WGOIys43mRDww89-Q">
            <a:extLst>
              <a:ext uri="{FF2B5EF4-FFF2-40B4-BE49-F238E27FC236}">
                <a16:creationId xmlns:a16="http://schemas.microsoft.com/office/drawing/2014/main" id="{D4C57CC5-3452-4D07-B2BE-6CBC2497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294" y="0"/>
            <a:ext cx="46197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56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D02158-A924-4EFF-804C-E07A3B133E24}"/>
              </a:ext>
            </a:extLst>
          </p:cNvPr>
          <p:cNvSpPr txBox="1"/>
          <p:nvPr/>
        </p:nvSpPr>
        <p:spPr>
          <a:xfrm>
            <a:off x="1049868" y="2540000"/>
            <a:ext cx="8734300" cy="2308324"/>
          </a:xfrm>
          <a:prstGeom prst="rect">
            <a:avLst/>
          </a:prstGeom>
          <a:noFill/>
        </p:spPr>
        <p:txBody>
          <a:bodyPr wrap="square" rtlCol="0">
            <a:spAutoFit/>
          </a:bodyPr>
          <a:lstStyle/>
          <a:p>
            <a:pPr algn="ctr"/>
            <a:r>
              <a:rPr lang="en-US" sz="3600" dirty="0"/>
              <a:t>Round Lake Area Garden Club</a:t>
            </a:r>
          </a:p>
          <a:p>
            <a:pPr algn="ctr"/>
            <a:r>
              <a:rPr lang="en-US" sz="3600" b="1" dirty="0"/>
              <a:t>Seed Swap</a:t>
            </a:r>
          </a:p>
          <a:p>
            <a:pPr algn="ctr"/>
            <a:r>
              <a:rPr lang="en-US" sz="3600" dirty="0"/>
              <a:t>Carolina </a:t>
            </a:r>
            <a:r>
              <a:rPr lang="en-US" sz="3600" dirty="0" err="1"/>
              <a:t>Schottland</a:t>
            </a:r>
            <a:endParaRPr lang="en-US" sz="3600" dirty="0"/>
          </a:p>
          <a:p>
            <a:pPr algn="ctr"/>
            <a:r>
              <a:rPr lang="en-US" sz="3600" dirty="0"/>
              <a:t>Jim </a:t>
            </a:r>
            <a:r>
              <a:rPr lang="en-US" sz="3600" dirty="0" err="1"/>
              <a:t>DiDonato</a:t>
            </a:r>
            <a:endParaRPr lang="en-US" sz="3600" dirty="0"/>
          </a:p>
        </p:txBody>
      </p:sp>
    </p:spTree>
    <p:extLst>
      <p:ext uri="{BB962C8B-B14F-4D97-AF65-F5344CB8AC3E}">
        <p14:creationId xmlns:p14="http://schemas.microsoft.com/office/powerpoint/2010/main" val="2446730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 Seed Library ?</a:t>
            </a:r>
          </a:p>
        </p:txBody>
      </p:sp>
      <p:sp>
        <p:nvSpPr>
          <p:cNvPr id="3" name="Content Placeholder 2"/>
          <p:cNvSpPr>
            <a:spLocks noGrp="1"/>
          </p:cNvSpPr>
          <p:nvPr>
            <p:ph sz="half" idx="1"/>
          </p:nvPr>
        </p:nvSpPr>
        <p:spPr>
          <a:xfrm>
            <a:off x="838200" y="1690688"/>
            <a:ext cx="5181600" cy="4719637"/>
          </a:xfrm>
        </p:spPr>
        <p:txBody>
          <a:bodyPr>
            <a:normAutofit fontScale="92500" lnSpcReduction="10000"/>
          </a:bodyPr>
          <a:lstStyle/>
          <a:p>
            <a:r>
              <a:rPr lang="en-US" dirty="0"/>
              <a:t>Promote plant diversity, interest in horticulture, seed saving, local food production, and help residents save money</a:t>
            </a:r>
          </a:p>
          <a:p>
            <a:r>
              <a:rPr lang="en-US" dirty="0"/>
              <a:t>Expose people to delicious and diverse fruits and vegetable that are often more nutritious than those available at grocery stores</a:t>
            </a:r>
          </a:p>
          <a:p>
            <a:r>
              <a:rPr lang="en-US" dirty="0"/>
              <a:t>Educate residents about gardening and create community of seed collectors</a:t>
            </a:r>
          </a:p>
          <a:p>
            <a:endParaRPr lang="en-US" dirty="0">
              <a:solidFill>
                <a:srgbClr val="FF0000"/>
              </a:solidFill>
            </a:endParaRPr>
          </a:p>
          <a:p>
            <a:pPr marL="0" indent="0">
              <a:buNone/>
            </a:pPr>
            <a:endParaRPr lang="en-US"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457" y="1387680"/>
            <a:ext cx="3965575" cy="4609981"/>
          </a:xfrm>
          <a:prstGeom prst="rect">
            <a:avLst/>
          </a:prstGeom>
        </p:spPr>
      </p:pic>
    </p:spTree>
    <p:extLst>
      <p:ext uri="{BB962C8B-B14F-4D97-AF65-F5344CB8AC3E}">
        <p14:creationId xmlns:p14="http://schemas.microsoft.com/office/powerpoint/2010/main" val="312399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Growing Our Seed Library</a:t>
            </a:r>
          </a:p>
        </p:txBody>
      </p:sp>
      <p:sp>
        <p:nvSpPr>
          <p:cNvPr id="3" name="Content Placeholder 2"/>
          <p:cNvSpPr>
            <a:spLocks noGrp="1"/>
          </p:cNvSpPr>
          <p:nvPr>
            <p:ph sz="half" idx="2"/>
          </p:nvPr>
        </p:nvSpPr>
        <p:spPr>
          <a:xfrm>
            <a:off x="344129" y="1333501"/>
            <a:ext cx="5643921" cy="5172074"/>
          </a:xfrm>
        </p:spPr>
        <p:txBody>
          <a:bodyPr>
            <a:normAutofit/>
          </a:bodyPr>
          <a:lstStyle/>
          <a:p>
            <a:r>
              <a:rPr lang="en-US" dirty="0"/>
              <a:t>With BEST’s help, we were able to acquire materials and supplies used in developing our collection.</a:t>
            </a:r>
          </a:p>
          <a:p>
            <a:r>
              <a:rPr lang="en-US" dirty="0"/>
              <a:t>RESULTS:  </a:t>
            </a:r>
          </a:p>
          <a:p>
            <a:pPr lvl="1"/>
            <a:r>
              <a:rPr lang="en-US" dirty="0"/>
              <a:t>The Seed Library contains several thousand seeds, sorted and arranged by garden club volunteers.</a:t>
            </a:r>
          </a:p>
          <a:p>
            <a:pPr lvl="1"/>
            <a:r>
              <a:rPr lang="en-US" dirty="0"/>
              <a:t>Residents are encouraged to donate seeds collected from plants back to the Seed Library so we can provide this resource well into the future.</a:t>
            </a:r>
          </a:p>
          <a:p>
            <a:pPr lvl="1"/>
            <a:r>
              <a:rPr lang="en-US" dirty="0"/>
              <a:t>The library has seen increased interest in our Food Forest, monthly garden club meetings, and U of I Extension Plant Clinic as a result of our Seed Library opening.</a:t>
            </a:r>
          </a:p>
          <a:p>
            <a:endParaRPr lang="en-US" dirty="0"/>
          </a:p>
        </p:txBody>
      </p:sp>
      <p:sp>
        <p:nvSpPr>
          <p:cNvPr id="6" name="AutoShape 4" descr="Image result for Herok12"/>
          <p:cNvSpPr>
            <a:spLocks noChangeAspect="1" noChangeArrowheads="1"/>
          </p:cNvSpPr>
          <p:nvPr/>
        </p:nvSpPr>
        <p:spPr bwMode="auto">
          <a:xfrm>
            <a:off x="155575" y="-1592263"/>
            <a:ext cx="3324225" cy="3324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47246">
            <a:off x="6247721" y="4148305"/>
            <a:ext cx="1824908" cy="1824908"/>
          </a:xfrm>
          <a:prstGeom prst="rect">
            <a:avLst/>
          </a:prstGeom>
        </p:spPr>
      </p:pic>
      <p:pic>
        <p:nvPicPr>
          <p:cNvPr id="13" name="Picture 12"/>
          <p:cNvPicPr>
            <a:picLocks noChangeAspect="1"/>
          </p:cNvPicPr>
          <p:nvPr/>
        </p:nvPicPr>
        <p:blipFill>
          <a:blip r:embed="rId3"/>
          <a:stretch>
            <a:fillRect/>
          </a:stretch>
        </p:blipFill>
        <p:spPr>
          <a:xfrm>
            <a:off x="6386268" y="1459029"/>
            <a:ext cx="2901542" cy="193588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13363">
            <a:off x="9160967" y="643783"/>
            <a:ext cx="2787991" cy="40386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9075" y="4159550"/>
            <a:ext cx="3416799" cy="2277866"/>
          </a:xfrm>
          <a:prstGeom prst="rect">
            <a:avLst/>
          </a:prstGeom>
        </p:spPr>
      </p:pic>
    </p:spTree>
    <p:extLst>
      <p:ext uri="{BB962C8B-B14F-4D97-AF65-F5344CB8AC3E}">
        <p14:creationId xmlns:p14="http://schemas.microsoft.com/office/powerpoint/2010/main" val="2735715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Harvesting Our Success</a:t>
            </a:r>
          </a:p>
        </p:txBody>
      </p:sp>
      <p:sp>
        <p:nvSpPr>
          <p:cNvPr id="3" name="Content Placeholder 2"/>
          <p:cNvSpPr>
            <a:spLocks noGrp="1"/>
          </p:cNvSpPr>
          <p:nvPr>
            <p:ph sz="half" idx="1"/>
          </p:nvPr>
        </p:nvSpPr>
        <p:spPr/>
        <p:txBody>
          <a:bodyPr>
            <a:normAutofit/>
          </a:bodyPr>
          <a:lstStyle/>
          <a:p>
            <a:r>
              <a:rPr lang="en-US" sz="2000" dirty="0"/>
              <a:t>150 residents attended the Seed Library grand opening; several were new to gardening.</a:t>
            </a:r>
          </a:p>
          <a:p>
            <a:r>
              <a:rPr lang="en-US" sz="2000" dirty="0"/>
              <a:t>Over100 people used the Seed Library within 60 days of opening.  We’ve seen increased interest with the start of spring.  </a:t>
            </a:r>
          </a:p>
          <a:p>
            <a:r>
              <a:rPr lang="en-US" sz="2000" dirty="0"/>
              <a:t>We have already received seed donations from new users.</a:t>
            </a:r>
          </a:p>
          <a:p>
            <a:r>
              <a:rPr lang="en-US" sz="2000" dirty="0"/>
              <a:t>The Garden Club is encouraging users to participate in this year’s RLA Chamber of Commerce Farmer’s Market to promote gardening with food from the Seed Library. </a:t>
            </a:r>
          </a:p>
        </p:txBody>
      </p:sp>
      <p:sp>
        <p:nvSpPr>
          <p:cNvPr id="4" name="TextBox 3"/>
          <p:cNvSpPr txBox="1"/>
          <p:nvPr/>
        </p:nvSpPr>
        <p:spPr>
          <a:xfrm>
            <a:off x="6429376" y="1690688"/>
            <a:ext cx="5048250" cy="1569660"/>
          </a:xfrm>
          <a:prstGeom prst="rect">
            <a:avLst/>
          </a:prstGeom>
          <a:noFill/>
        </p:spPr>
        <p:txBody>
          <a:bodyPr wrap="square" rtlCol="0">
            <a:spAutoFit/>
          </a:bodyPr>
          <a:lstStyle/>
          <a:p>
            <a:pPr algn="ctr"/>
            <a:r>
              <a:rPr lang="en-US" sz="3200" b="1" dirty="0"/>
              <a:t>Thank you, BEST, for helping us grow our community!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421" y="3486944"/>
            <a:ext cx="5010855" cy="2818606"/>
          </a:xfrm>
          <a:prstGeom prst="rect">
            <a:avLst/>
          </a:prstGeom>
        </p:spPr>
      </p:pic>
    </p:spTree>
    <p:extLst>
      <p:ext uri="{BB962C8B-B14F-4D97-AF65-F5344CB8AC3E}">
        <p14:creationId xmlns:p14="http://schemas.microsoft.com/office/powerpoint/2010/main" val="260014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30E5E-2C23-4AFE-AA0F-84A8370C76C8}"/>
              </a:ext>
            </a:extLst>
          </p:cNvPr>
          <p:cNvSpPr txBox="1"/>
          <p:nvPr/>
        </p:nvSpPr>
        <p:spPr>
          <a:xfrm>
            <a:off x="1574800" y="2675467"/>
            <a:ext cx="6694453" cy="2062103"/>
          </a:xfrm>
          <a:prstGeom prst="rect">
            <a:avLst/>
          </a:prstGeom>
          <a:noFill/>
        </p:spPr>
        <p:txBody>
          <a:bodyPr wrap="square" rtlCol="0">
            <a:spAutoFit/>
          </a:bodyPr>
          <a:lstStyle/>
          <a:p>
            <a:pPr algn="ctr"/>
            <a:r>
              <a:rPr lang="en-US" sz="3200" dirty="0"/>
              <a:t>John T. Magee Middle School</a:t>
            </a:r>
          </a:p>
          <a:p>
            <a:pPr algn="ctr"/>
            <a:r>
              <a:rPr lang="en-US" sz="3200" b="1" dirty="0"/>
              <a:t>Heroes Program</a:t>
            </a:r>
          </a:p>
          <a:p>
            <a:pPr algn="ctr"/>
            <a:r>
              <a:rPr lang="en-US" sz="3200" dirty="0"/>
              <a:t>Farris Pierson, Dean of Students</a:t>
            </a:r>
          </a:p>
          <a:p>
            <a:pPr algn="ctr"/>
            <a:r>
              <a:rPr lang="en-US" sz="3200" dirty="0"/>
              <a:t>Lisa Steffen, Principal</a:t>
            </a:r>
          </a:p>
        </p:txBody>
      </p:sp>
    </p:spTree>
    <p:extLst>
      <p:ext uri="{BB962C8B-B14F-4D97-AF65-F5344CB8AC3E}">
        <p14:creationId xmlns:p14="http://schemas.microsoft.com/office/powerpoint/2010/main" val="348399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T. Magee Middle School</a:t>
            </a:r>
          </a:p>
        </p:txBody>
      </p:sp>
      <p:sp>
        <p:nvSpPr>
          <p:cNvPr id="8" name="Text Placeholder 7"/>
          <p:cNvSpPr>
            <a:spLocks noGrp="1"/>
          </p:cNvSpPr>
          <p:nvPr>
            <p:ph type="body" idx="1"/>
          </p:nvPr>
        </p:nvSpPr>
        <p:spPr/>
        <p:txBody>
          <a:bodyPr/>
          <a:lstStyle/>
          <a:p>
            <a:r>
              <a:rPr lang="en-US" dirty="0"/>
              <a:t>HERO</a:t>
            </a:r>
          </a:p>
        </p:txBody>
      </p:sp>
      <p:sp>
        <p:nvSpPr>
          <p:cNvPr id="3" name="Content Placeholder 2"/>
          <p:cNvSpPr>
            <a:spLocks noGrp="1"/>
          </p:cNvSpPr>
          <p:nvPr>
            <p:ph sz="half" idx="2"/>
          </p:nvPr>
        </p:nvSpPr>
        <p:spPr/>
        <p:txBody>
          <a:bodyPr/>
          <a:lstStyle/>
          <a:p>
            <a:r>
              <a:rPr lang="en-US" dirty="0"/>
              <a:t>Online positive reinforcement system</a:t>
            </a:r>
          </a:p>
          <a:p>
            <a:r>
              <a:rPr lang="en-US" dirty="0"/>
              <a:t>Students are rewarded for being Responsible, Respectful, and Safe</a:t>
            </a:r>
          </a:p>
          <a:p>
            <a:r>
              <a:rPr lang="en-US" dirty="0"/>
              <a:t>Tracks Students </a:t>
            </a:r>
            <a:r>
              <a:rPr lang="en-US" dirty="0" err="1"/>
              <a:t>Tardies</a:t>
            </a:r>
            <a:r>
              <a:rPr lang="en-US" dirty="0"/>
              <a:t> and Discipline</a:t>
            </a:r>
          </a:p>
          <a:p>
            <a:r>
              <a:rPr lang="en-US" dirty="0"/>
              <a:t>Parents and Students may login to see their students success</a:t>
            </a:r>
          </a:p>
        </p:txBody>
      </p:sp>
      <p:sp>
        <p:nvSpPr>
          <p:cNvPr id="6" name="AutoShape 4" descr="Image result for Herok12"/>
          <p:cNvSpPr>
            <a:spLocks noChangeAspect="1" noChangeArrowheads="1"/>
          </p:cNvSpPr>
          <p:nvPr/>
        </p:nvSpPr>
        <p:spPr bwMode="auto">
          <a:xfrm>
            <a:off x="155575" y="-1592263"/>
            <a:ext cx="3324225" cy="3324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996" y="2130425"/>
            <a:ext cx="3380950" cy="3380950"/>
          </a:xfrm>
          <a:prstGeom prst="rect">
            <a:avLst/>
          </a:prstGeom>
        </p:spPr>
      </p:pic>
    </p:spTree>
    <p:extLst>
      <p:ext uri="{BB962C8B-B14F-4D97-AF65-F5344CB8AC3E}">
        <p14:creationId xmlns:p14="http://schemas.microsoft.com/office/powerpoint/2010/main" val="2694661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Initiatives</a:t>
            </a:r>
          </a:p>
        </p:txBody>
      </p:sp>
      <p:sp>
        <p:nvSpPr>
          <p:cNvPr id="3" name="Content Placeholder 2"/>
          <p:cNvSpPr>
            <a:spLocks noGrp="1"/>
          </p:cNvSpPr>
          <p:nvPr>
            <p:ph sz="half" idx="1"/>
          </p:nvPr>
        </p:nvSpPr>
        <p:spPr/>
        <p:txBody>
          <a:bodyPr>
            <a:normAutofit fontScale="92500" lnSpcReduction="10000"/>
          </a:bodyPr>
          <a:lstStyle/>
          <a:p>
            <a:r>
              <a:rPr lang="en-US" dirty="0"/>
              <a:t>Students may “Buy” prizes from our Cougar Store each week</a:t>
            </a:r>
          </a:p>
          <a:p>
            <a:r>
              <a:rPr lang="en-US" dirty="0"/>
              <a:t>B.E.S.T Grant provided a multitude of prizes for students to purchase</a:t>
            </a:r>
          </a:p>
          <a:p>
            <a:r>
              <a:rPr lang="en-US" dirty="0"/>
              <a:t>Being Responsible, Respectful, and Safe = Positive Reinforcement</a:t>
            </a:r>
          </a:p>
          <a:p>
            <a:r>
              <a:rPr lang="en-US" dirty="0"/>
              <a:t>Students learn how to save for bigger and better rewards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825625"/>
            <a:ext cx="5181600" cy="3886200"/>
          </a:xfrm>
        </p:spPr>
      </p:pic>
    </p:spTree>
    <p:extLst>
      <p:ext uri="{BB962C8B-B14F-4D97-AF65-F5344CB8AC3E}">
        <p14:creationId xmlns:p14="http://schemas.microsoft.com/office/powerpoint/2010/main" val="289946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Success Thanks to B.E.S.T</a:t>
            </a:r>
          </a:p>
        </p:txBody>
      </p:sp>
      <p:sp>
        <p:nvSpPr>
          <p:cNvPr id="3" name="Content Placeholder 2"/>
          <p:cNvSpPr>
            <a:spLocks noGrp="1"/>
          </p:cNvSpPr>
          <p:nvPr>
            <p:ph sz="half" idx="1"/>
          </p:nvPr>
        </p:nvSpPr>
        <p:spPr/>
        <p:txBody>
          <a:bodyPr/>
          <a:lstStyle/>
          <a:p>
            <a:r>
              <a:rPr lang="en-US" dirty="0"/>
              <a:t>Over 137,000 points given 2</a:t>
            </a:r>
            <a:r>
              <a:rPr lang="en-US" baseline="30000" dirty="0"/>
              <a:t>nd</a:t>
            </a:r>
            <a:r>
              <a:rPr lang="en-US" dirty="0"/>
              <a:t> semester</a:t>
            </a:r>
          </a:p>
          <a:p>
            <a:r>
              <a:rPr lang="en-US" dirty="0" err="1"/>
              <a:t>Tardies</a:t>
            </a:r>
            <a:endParaRPr lang="en-US" dirty="0"/>
          </a:p>
          <a:p>
            <a:pPr lvl="1"/>
            <a:r>
              <a:rPr lang="en-US" dirty="0"/>
              <a:t>Down 46%</a:t>
            </a:r>
          </a:p>
          <a:p>
            <a:r>
              <a:rPr lang="en-US" dirty="0"/>
              <a:t>Out-of-School Suspensions </a:t>
            </a:r>
          </a:p>
          <a:p>
            <a:pPr lvl="1"/>
            <a:r>
              <a:rPr lang="en-US" dirty="0"/>
              <a:t>Down 50%</a:t>
            </a:r>
          </a:p>
          <a:p>
            <a:pPr marL="0" indent="0">
              <a:buNone/>
            </a:pPr>
            <a:endParaRPr lang="en-US" dirty="0"/>
          </a:p>
          <a:p>
            <a:endParaRPr lang="en-US" dirty="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774665" y="1825625"/>
            <a:ext cx="4579135" cy="304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9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30ED87-679E-4AC2-B8FE-10C4B835611D}"/>
              </a:ext>
            </a:extLst>
          </p:cNvPr>
          <p:cNvSpPr txBox="1"/>
          <p:nvPr/>
        </p:nvSpPr>
        <p:spPr>
          <a:xfrm>
            <a:off x="679938" y="2508738"/>
            <a:ext cx="10299241" cy="3231654"/>
          </a:xfrm>
          <a:prstGeom prst="rect">
            <a:avLst/>
          </a:prstGeom>
          <a:noFill/>
        </p:spPr>
        <p:txBody>
          <a:bodyPr wrap="square" rtlCol="0">
            <a:spAutoFit/>
          </a:bodyPr>
          <a:lstStyle/>
          <a:p>
            <a:pPr algn="ctr"/>
            <a:r>
              <a:rPr lang="en-US" sz="2800" b="1" dirty="0"/>
              <a:t>We are proud to announce the May 2018 Grant Recipients</a:t>
            </a:r>
          </a:p>
          <a:p>
            <a:pPr algn="ctr"/>
            <a:endParaRPr lang="en-US" dirty="0"/>
          </a:p>
          <a:p>
            <a:pPr algn="ctr"/>
            <a:endParaRPr lang="en-US" dirty="0"/>
          </a:p>
          <a:p>
            <a:pPr marL="285750" indent="-285750">
              <a:buFont typeface="Arial" panose="020B0604020202020204" pitchFamily="34" charset="0"/>
              <a:buChar char="•"/>
            </a:pPr>
            <a:r>
              <a:rPr lang="en-US" sz="2000" b="1" i="1" dirty="0"/>
              <a:t>Round Lake High School College Ambassador Program </a:t>
            </a:r>
          </a:p>
          <a:p>
            <a:pPr marL="285750" indent="-285750">
              <a:buFont typeface="Arial" panose="020B0604020202020204" pitchFamily="34" charset="0"/>
              <a:buChar char="•"/>
            </a:pPr>
            <a:r>
              <a:rPr lang="en-US" sz="2000" b="1" i="1" dirty="0"/>
              <a:t>A Bed for Every Head – Love, Inc</a:t>
            </a:r>
          </a:p>
          <a:p>
            <a:pPr marL="285750" indent="-285750">
              <a:buFont typeface="Arial" panose="020B0604020202020204" pitchFamily="34" charset="0"/>
              <a:buChar char="•"/>
            </a:pPr>
            <a:r>
              <a:rPr lang="en-US" sz="2000" b="1" i="1" dirty="0"/>
              <a:t>Melvin Adams, Motivational Speaker – Round Lake Senior High School</a:t>
            </a:r>
          </a:p>
          <a:p>
            <a:pPr marL="285750" indent="-285750">
              <a:buFont typeface="Arial" panose="020B0604020202020204" pitchFamily="34" charset="0"/>
              <a:buChar char="•"/>
            </a:pPr>
            <a:r>
              <a:rPr lang="en-US" sz="2000" b="1" i="1" dirty="0"/>
              <a:t>#Building STEAM – Raymond Ellis Elementary School</a:t>
            </a:r>
          </a:p>
          <a:p>
            <a:pPr marL="285750" indent="-285750">
              <a:buFont typeface="Arial" panose="020B0604020202020204" pitchFamily="34" charset="0"/>
              <a:buChar char="•"/>
            </a:pPr>
            <a:r>
              <a:rPr lang="en-US" sz="2000" b="1" i="1" dirty="0"/>
              <a:t>Jazz Band Fronts – Round Lake Area Schools Music</a:t>
            </a:r>
          </a:p>
          <a:p>
            <a:pPr marL="285750" indent="-285750">
              <a:buFont typeface="Arial" panose="020B0604020202020204" pitchFamily="34" charset="0"/>
              <a:buChar char="•"/>
            </a:pPr>
            <a:r>
              <a:rPr lang="en-US" sz="2000" b="1" i="1" dirty="0"/>
              <a:t>Evolution in Real Time – Round Lake High School</a:t>
            </a:r>
          </a:p>
          <a:p>
            <a:pPr marL="285750" indent="-285750">
              <a:buFont typeface="Arial" panose="020B0604020202020204" pitchFamily="34" charset="0"/>
              <a:buChar char="•"/>
            </a:pPr>
            <a:r>
              <a:rPr lang="en-US" sz="2000" b="1" i="1" dirty="0"/>
              <a:t>Rocket Experience – Round Lake High School – Project Lead the Way</a:t>
            </a:r>
          </a:p>
        </p:txBody>
      </p:sp>
      <p:sp>
        <p:nvSpPr>
          <p:cNvPr id="3" name="TextBox 2">
            <a:extLst>
              <a:ext uri="{FF2B5EF4-FFF2-40B4-BE49-F238E27FC236}">
                <a16:creationId xmlns:a16="http://schemas.microsoft.com/office/drawing/2014/main" id="{71724E4D-4C8F-4274-AC42-E3D89B2247B2}"/>
              </a:ext>
            </a:extLst>
          </p:cNvPr>
          <p:cNvSpPr txBox="1"/>
          <p:nvPr/>
        </p:nvSpPr>
        <p:spPr>
          <a:xfrm>
            <a:off x="1562994" y="457201"/>
            <a:ext cx="7252760" cy="1569660"/>
          </a:xfrm>
          <a:prstGeom prst="rect">
            <a:avLst/>
          </a:prstGeom>
          <a:noFill/>
        </p:spPr>
        <p:txBody>
          <a:bodyPr wrap="square" rtlCol="0">
            <a:spAutoFit/>
          </a:bodyPr>
          <a:lstStyle/>
          <a:p>
            <a:pPr algn="ctr"/>
            <a:r>
              <a:rPr lang="en-US" sz="2400" b="1" dirty="0">
                <a:solidFill>
                  <a:srgbClr val="0B6A5C"/>
                </a:solidFill>
              </a:rPr>
              <a:t>Round Lake Area B.E.S.T.</a:t>
            </a:r>
            <a:endParaRPr lang="en-US" sz="2400" dirty="0">
              <a:solidFill>
                <a:srgbClr val="0B6A5C"/>
              </a:solidFill>
            </a:endParaRPr>
          </a:p>
          <a:p>
            <a:pPr algn="ctr"/>
            <a:r>
              <a:rPr lang="en-US" sz="2400" b="1" dirty="0">
                <a:solidFill>
                  <a:srgbClr val="0B6A5C"/>
                </a:solidFill>
              </a:rPr>
              <a:t>B</a:t>
            </a:r>
            <a:r>
              <a:rPr lang="en-US" sz="2400" dirty="0"/>
              <a:t>ringing </a:t>
            </a:r>
            <a:r>
              <a:rPr lang="en-US" sz="2400" b="1" dirty="0">
                <a:solidFill>
                  <a:srgbClr val="0B6A5C"/>
                </a:solidFill>
              </a:rPr>
              <a:t>E</a:t>
            </a:r>
            <a:r>
              <a:rPr lang="en-US" sz="2400" dirty="0"/>
              <a:t>veryone's </a:t>
            </a:r>
            <a:r>
              <a:rPr lang="en-US" sz="2400" b="1" dirty="0">
                <a:solidFill>
                  <a:srgbClr val="0B6A5C"/>
                </a:solidFill>
              </a:rPr>
              <a:t>S</a:t>
            </a:r>
            <a:r>
              <a:rPr lang="en-US" sz="2400" dirty="0"/>
              <a:t>trengths </a:t>
            </a:r>
            <a:r>
              <a:rPr lang="en-US" sz="2400" b="1" dirty="0">
                <a:solidFill>
                  <a:srgbClr val="0B6A5C"/>
                </a:solidFill>
              </a:rPr>
              <a:t>T</a:t>
            </a:r>
            <a:r>
              <a:rPr lang="en-US" sz="2400" dirty="0"/>
              <a:t>ogether </a:t>
            </a:r>
          </a:p>
          <a:p>
            <a:pPr algn="ctr"/>
            <a:r>
              <a:rPr lang="en-US" sz="2400" dirty="0"/>
              <a:t>creating some of </a:t>
            </a:r>
            <a:r>
              <a:rPr lang="en-US" sz="2400" b="1" dirty="0">
                <a:solidFill>
                  <a:srgbClr val="0B6A5C"/>
                </a:solidFill>
              </a:rPr>
              <a:t>”THE BEST” </a:t>
            </a:r>
            <a:r>
              <a:rPr lang="en-US" sz="2400" dirty="0"/>
              <a:t>Lake County Has to Offer</a:t>
            </a:r>
          </a:p>
        </p:txBody>
      </p:sp>
    </p:spTree>
    <p:extLst>
      <p:ext uri="{BB962C8B-B14F-4D97-AF65-F5344CB8AC3E}">
        <p14:creationId xmlns:p14="http://schemas.microsoft.com/office/powerpoint/2010/main" val="338198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80654" y="2895600"/>
            <a:ext cx="10681855" cy="2554545"/>
          </a:xfrm>
          <a:prstGeom prst="rect">
            <a:avLst/>
          </a:prstGeom>
          <a:noFill/>
        </p:spPr>
        <p:txBody>
          <a:bodyPr wrap="square" rtlCol="0">
            <a:spAutoFit/>
          </a:bodyPr>
          <a:lstStyle/>
          <a:p>
            <a:pPr algn="ctr"/>
            <a:r>
              <a:rPr lang="en-US" sz="3200" dirty="0"/>
              <a:t>Six Pillars of Character Counts</a:t>
            </a:r>
          </a:p>
          <a:p>
            <a:pPr algn="ctr"/>
            <a:endParaRPr lang="en-US" sz="3200" dirty="0"/>
          </a:p>
          <a:p>
            <a:pPr algn="ctr"/>
            <a:r>
              <a:rPr lang="en-US" sz="3200" dirty="0"/>
              <a:t>Trustworthiness,                               Responsibility, </a:t>
            </a:r>
          </a:p>
          <a:p>
            <a:pPr algn="ctr"/>
            <a:r>
              <a:rPr lang="en-US" sz="3200" dirty="0"/>
              <a:t>Caring,                                           Respect, </a:t>
            </a:r>
          </a:p>
          <a:p>
            <a:pPr algn="ctr"/>
            <a:r>
              <a:rPr lang="en-US" sz="3200" dirty="0"/>
              <a:t>Fairness,                                         Citizenship</a:t>
            </a:r>
          </a:p>
        </p:txBody>
      </p:sp>
    </p:spTree>
    <p:extLst>
      <p:ext uri="{BB962C8B-B14F-4D97-AF65-F5344CB8AC3E}">
        <p14:creationId xmlns:p14="http://schemas.microsoft.com/office/powerpoint/2010/main" val="3982780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154436"/>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2800" dirty="0"/>
              <a:t>creating some of </a:t>
            </a:r>
            <a:r>
              <a:rPr lang="en-US" sz="2800" b="1" dirty="0">
                <a:solidFill>
                  <a:srgbClr val="0B6A5C"/>
                </a:solidFill>
              </a:rPr>
              <a:t>”THE BEST” </a:t>
            </a:r>
            <a:r>
              <a:rPr lang="en-US" sz="2800" dirty="0"/>
              <a:t>Lake County Has to Offer</a:t>
            </a:r>
            <a:r>
              <a:rPr lang="en-US" sz="3200" b="1" dirty="0"/>
              <a:t>   </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39091" y="3302000"/>
            <a:ext cx="10563630" cy="3385542"/>
          </a:xfrm>
          <a:prstGeom prst="rect">
            <a:avLst/>
          </a:prstGeom>
          <a:noFill/>
        </p:spPr>
        <p:txBody>
          <a:bodyPr wrap="square" rtlCol="0">
            <a:spAutoFit/>
          </a:bodyPr>
          <a:lstStyle/>
          <a:p>
            <a:pPr algn="ctr"/>
            <a:r>
              <a:rPr lang="en-US" sz="2800" b="1" dirty="0"/>
              <a:t>The Mission of </a:t>
            </a:r>
            <a:r>
              <a:rPr lang="en-US" sz="2800" b="1" dirty="0">
                <a:solidFill>
                  <a:srgbClr val="0B6A5C"/>
                </a:solidFill>
              </a:rPr>
              <a:t>Round Lake Area B.E.S.T.</a:t>
            </a:r>
            <a:r>
              <a:rPr lang="en-US" sz="2800" b="1" dirty="0"/>
              <a:t> </a:t>
            </a:r>
            <a:r>
              <a:rPr lang="en-US" sz="2800" dirty="0"/>
              <a:t>is to be a coalition of individuals and organizations that networks and collaborates to respond to community needs, promote character-building community-wide and empower community members to positively impact the </a:t>
            </a:r>
          </a:p>
          <a:p>
            <a:pPr algn="ctr"/>
            <a:r>
              <a:rPr lang="en-US" sz="2800" dirty="0"/>
              <a:t>Round Lake Area by        </a:t>
            </a:r>
          </a:p>
          <a:p>
            <a:pPr algn="ctr"/>
            <a:r>
              <a:rPr lang="en-US" sz="2800" dirty="0"/>
              <a:t> </a:t>
            </a:r>
            <a:r>
              <a:rPr lang="en-US" sz="2800" b="1" dirty="0">
                <a:solidFill>
                  <a:srgbClr val="0B6A5C"/>
                </a:solidFill>
              </a:rPr>
              <a:t>B</a:t>
            </a:r>
            <a:r>
              <a:rPr lang="en-US" sz="2800" dirty="0"/>
              <a:t>ringing </a:t>
            </a:r>
            <a:r>
              <a:rPr lang="en-US" sz="2800" b="1" dirty="0">
                <a:solidFill>
                  <a:srgbClr val="0B6A5C"/>
                </a:solidFill>
              </a:rPr>
              <a:t>E</a:t>
            </a:r>
            <a:r>
              <a:rPr lang="en-US" sz="2800" dirty="0"/>
              <a:t>veryone’s </a:t>
            </a:r>
            <a:r>
              <a:rPr lang="en-US" sz="2800" b="1" dirty="0">
                <a:solidFill>
                  <a:srgbClr val="0B6A5C"/>
                </a:solidFill>
              </a:rPr>
              <a:t>S</a:t>
            </a:r>
            <a:r>
              <a:rPr lang="en-US" sz="2800" dirty="0"/>
              <a:t>trengths </a:t>
            </a:r>
            <a:r>
              <a:rPr lang="en-US" sz="2800" b="1" dirty="0">
                <a:solidFill>
                  <a:srgbClr val="0B6A5C"/>
                </a:solidFill>
              </a:rPr>
              <a:t>T</a:t>
            </a:r>
            <a:r>
              <a:rPr lang="en-US" sz="2800" dirty="0"/>
              <a:t>ogether.</a:t>
            </a:r>
          </a:p>
          <a:p>
            <a:endParaRPr lang="en-US" dirty="0"/>
          </a:p>
        </p:txBody>
      </p:sp>
    </p:spTree>
    <p:extLst>
      <p:ext uri="{BB962C8B-B14F-4D97-AF65-F5344CB8AC3E}">
        <p14:creationId xmlns:p14="http://schemas.microsoft.com/office/powerpoint/2010/main" val="3898533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1754326"/>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2800" dirty="0"/>
              <a:t>creating some of </a:t>
            </a:r>
            <a:r>
              <a:rPr lang="en-US" sz="2800" b="1" dirty="0">
                <a:solidFill>
                  <a:srgbClr val="0B6A5C"/>
                </a:solidFill>
              </a:rPr>
              <a:t>”THE BEST” </a:t>
            </a:r>
            <a:r>
              <a:rPr lang="en-US" sz="2800" dirty="0"/>
              <a:t>Lake County Has to Offer</a:t>
            </a:r>
          </a:p>
        </p:txBody>
      </p:sp>
      <p:sp>
        <p:nvSpPr>
          <p:cNvPr id="3" name="TextBox 2">
            <a:extLst>
              <a:ext uri="{FF2B5EF4-FFF2-40B4-BE49-F238E27FC236}">
                <a16:creationId xmlns:a16="http://schemas.microsoft.com/office/drawing/2014/main" id="{1166C16D-41D1-D949-ADC5-E00488680CC7}"/>
              </a:ext>
            </a:extLst>
          </p:cNvPr>
          <p:cNvSpPr txBox="1"/>
          <p:nvPr/>
        </p:nvSpPr>
        <p:spPr>
          <a:xfrm>
            <a:off x="1080654" y="2895600"/>
            <a:ext cx="10681855" cy="3046988"/>
          </a:xfrm>
          <a:prstGeom prst="rect">
            <a:avLst/>
          </a:prstGeom>
          <a:noFill/>
        </p:spPr>
        <p:txBody>
          <a:bodyPr wrap="square" rtlCol="0">
            <a:spAutoFit/>
          </a:bodyPr>
          <a:lstStyle/>
          <a:p>
            <a:pPr algn="ctr"/>
            <a:r>
              <a:rPr lang="en-US" sz="2400" dirty="0"/>
              <a:t>Recognizing that youth and families today face significant challenges, </a:t>
            </a:r>
            <a:r>
              <a:rPr lang="en-US" sz="2400" b="1" dirty="0">
                <a:solidFill>
                  <a:srgbClr val="0B6A5C"/>
                </a:solidFill>
              </a:rPr>
              <a:t>Round Lake Area B.E.S.T.</a:t>
            </a:r>
            <a:r>
              <a:rPr lang="en-US" sz="2400" dirty="0">
                <a:solidFill>
                  <a:srgbClr val="0B6A5C"/>
                </a:solidFill>
              </a:rPr>
              <a:t> </a:t>
            </a:r>
            <a:r>
              <a:rPr lang="en-US" sz="2400" dirty="0"/>
              <a:t>serves as a grassroots, multi- sector, community coalition that brings leadership from our schools, </a:t>
            </a:r>
          </a:p>
          <a:p>
            <a:pPr algn="ctr"/>
            <a:r>
              <a:rPr lang="en-US" sz="2400" dirty="0"/>
              <a:t>social services, first responders, public library, park district, </a:t>
            </a:r>
          </a:p>
          <a:p>
            <a:pPr algn="ctr"/>
            <a:r>
              <a:rPr lang="en-US" sz="2400" dirty="0"/>
              <a:t>each of our villages, county, state and federal elected officials, </a:t>
            </a:r>
          </a:p>
          <a:p>
            <a:pPr algn="ctr"/>
            <a:r>
              <a:rPr lang="en-US" sz="2400" dirty="0"/>
              <a:t>as well as civic, business and faith leaders along side parents and students to have a collaborative conversation </a:t>
            </a:r>
          </a:p>
          <a:p>
            <a:pPr algn="ctr"/>
            <a:r>
              <a:rPr lang="en-US" sz="2400" dirty="0"/>
              <a:t>about unmet needs and how to address them.</a:t>
            </a:r>
          </a:p>
        </p:txBody>
      </p:sp>
    </p:spTree>
    <p:extLst>
      <p:ext uri="{BB962C8B-B14F-4D97-AF65-F5344CB8AC3E}">
        <p14:creationId xmlns:p14="http://schemas.microsoft.com/office/powerpoint/2010/main" val="2639467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31325"/>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2800" dirty="0"/>
              <a:t>creating some of </a:t>
            </a:r>
            <a:r>
              <a:rPr lang="en-US" sz="2800" b="1" dirty="0">
                <a:solidFill>
                  <a:srgbClr val="0B6A5C"/>
                </a:solidFill>
              </a:rPr>
              <a:t>”THE BEST” </a:t>
            </a:r>
            <a:r>
              <a:rPr lang="en-US" sz="28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80656" y="3261360"/>
            <a:ext cx="10681854" cy="3323987"/>
          </a:xfrm>
          <a:prstGeom prst="rect">
            <a:avLst/>
          </a:prstGeom>
          <a:noFill/>
        </p:spPr>
        <p:txBody>
          <a:bodyPr wrap="square" rtlCol="0">
            <a:spAutoFit/>
          </a:bodyPr>
          <a:lstStyle/>
          <a:p>
            <a:pPr algn="ctr"/>
            <a:r>
              <a:rPr lang="en-US" sz="2400" dirty="0"/>
              <a:t>In 2011, </a:t>
            </a:r>
            <a:r>
              <a:rPr lang="en-US" sz="2400" b="1" dirty="0">
                <a:solidFill>
                  <a:srgbClr val="0B6A5C"/>
                </a:solidFill>
              </a:rPr>
              <a:t>Round Lake Area B.E.S.T. </a:t>
            </a:r>
            <a:r>
              <a:rPr lang="en-US" sz="2400" dirty="0">
                <a:solidFill>
                  <a:srgbClr val="0B6A5C"/>
                </a:solidFill>
              </a:rPr>
              <a:t> </a:t>
            </a:r>
            <a:r>
              <a:rPr lang="en-US" sz="2400" dirty="0"/>
              <a:t>was a recipient of a prestigious Governor’s Cup Finalist Award as part of the Governor’s Home Town Award Program in recognition of work with our  </a:t>
            </a:r>
          </a:p>
          <a:p>
            <a:pPr algn="ctr"/>
            <a:r>
              <a:rPr lang="en-US" sz="2400" dirty="0"/>
              <a:t>Community Empowerment Grant Committee</a:t>
            </a:r>
            <a:br>
              <a:rPr lang="en-US" sz="2400" dirty="0"/>
            </a:br>
            <a:endParaRPr lang="en-US" sz="2400" dirty="0"/>
          </a:p>
          <a:p>
            <a:pPr algn="ctr"/>
            <a:r>
              <a:rPr lang="en-US" sz="2400" dirty="0"/>
              <a:t>August of 2018 marks our 20</a:t>
            </a:r>
            <a:r>
              <a:rPr lang="en-US" sz="2400" baseline="30000" dirty="0"/>
              <a:t>th</a:t>
            </a:r>
            <a:r>
              <a:rPr lang="en-US" sz="2400" dirty="0"/>
              <a:t> year of grassroots work in the </a:t>
            </a:r>
          </a:p>
          <a:p>
            <a:pPr algn="ctr"/>
            <a:r>
              <a:rPr lang="en-US" sz="2400" dirty="0"/>
              <a:t>Round Lake Area </a:t>
            </a:r>
          </a:p>
          <a:p>
            <a:pPr algn="ctr"/>
            <a:r>
              <a:rPr lang="en-US" sz="2400" b="1" dirty="0">
                <a:solidFill>
                  <a:srgbClr val="0B6A5C"/>
                </a:solidFill>
              </a:rPr>
              <a:t>B</a:t>
            </a:r>
            <a:r>
              <a:rPr lang="en-US" sz="2400" dirty="0"/>
              <a:t>ringing </a:t>
            </a:r>
            <a:r>
              <a:rPr lang="en-US" sz="2400" b="1" dirty="0">
                <a:solidFill>
                  <a:srgbClr val="0B6A5C"/>
                </a:solidFill>
              </a:rPr>
              <a:t>E</a:t>
            </a:r>
            <a:r>
              <a:rPr lang="en-US" sz="2400" dirty="0"/>
              <a:t>veryone’s </a:t>
            </a:r>
            <a:r>
              <a:rPr lang="en-US" sz="2400" b="1" dirty="0">
                <a:solidFill>
                  <a:srgbClr val="0B6A5C"/>
                </a:solidFill>
              </a:rPr>
              <a:t>S</a:t>
            </a:r>
            <a:r>
              <a:rPr lang="en-US" sz="2400" dirty="0"/>
              <a:t>trengths </a:t>
            </a:r>
            <a:r>
              <a:rPr lang="en-US" sz="2400" b="1" dirty="0">
                <a:solidFill>
                  <a:srgbClr val="0B6A5C"/>
                </a:solidFill>
              </a:rPr>
              <a:t>T</a:t>
            </a:r>
            <a:r>
              <a:rPr lang="en-US" sz="2400" dirty="0"/>
              <a:t>ogether. </a:t>
            </a:r>
          </a:p>
          <a:p>
            <a:endParaRPr lang="en-US" dirty="0"/>
          </a:p>
        </p:txBody>
      </p:sp>
    </p:spTree>
    <p:extLst>
      <p:ext uri="{BB962C8B-B14F-4D97-AF65-F5344CB8AC3E}">
        <p14:creationId xmlns:p14="http://schemas.microsoft.com/office/powerpoint/2010/main" val="2793763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80654" y="2895600"/>
            <a:ext cx="10681855" cy="3416320"/>
          </a:xfrm>
          <a:prstGeom prst="rect">
            <a:avLst/>
          </a:prstGeom>
          <a:noFill/>
        </p:spPr>
        <p:txBody>
          <a:bodyPr wrap="square" rtlCol="0">
            <a:spAutoFit/>
          </a:bodyPr>
          <a:lstStyle/>
          <a:p>
            <a:pPr algn="ctr"/>
            <a:r>
              <a:rPr lang="en-US" sz="2400" dirty="0"/>
              <a:t>Visit </a:t>
            </a:r>
            <a:r>
              <a:rPr lang="en-US" sz="2400" b="1" dirty="0">
                <a:hlinkClick r:id="rId2"/>
              </a:rPr>
              <a:t>www.rlabest.net</a:t>
            </a:r>
            <a:r>
              <a:rPr lang="en-US" sz="2400" b="1" dirty="0"/>
              <a:t> </a:t>
            </a:r>
            <a:r>
              <a:rPr lang="en-US" sz="2400" dirty="0"/>
              <a:t>to learn more our work in the community via our:  </a:t>
            </a:r>
          </a:p>
          <a:p>
            <a:pPr algn="ctr"/>
            <a:endParaRPr lang="en-US" sz="2000" dirty="0"/>
          </a:p>
          <a:p>
            <a:pPr algn="ctr"/>
            <a:r>
              <a:rPr lang="en-US" sz="2400" dirty="0"/>
              <a:t>Empowerment Grants Committee – Kathy Myers</a:t>
            </a:r>
          </a:p>
          <a:p>
            <a:pPr algn="ctr"/>
            <a:r>
              <a:rPr lang="en-US" sz="2400" dirty="0"/>
              <a:t>Kindergarten Readiness Committee – Jeanne </a:t>
            </a:r>
            <a:r>
              <a:rPr lang="en-US" sz="2400" dirty="0" err="1"/>
              <a:t>Kearby</a:t>
            </a:r>
            <a:endParaRPr lang="en-US" sz="2400" dirty="0"/>
          </a:p>
          <a:p>
            <a:pPr algn="ctr"/>
            <a:r>
              <a:rPr lang="en-US" sz="2400" dirty="0"/>
              <a:t>Dementia Friendly Committee – Kathy Myers</a:t>
            </a:r>
          </a:p>
          <a:p>
            <a:pPr algn="ctr"/>
            <a:r>
              <a:rPr lang="en-US" sz="2400" dirty="0"/>
              <a:t>Transportation Committee – Georgeann Duberstein </a:t>
            </a:r>
          </a:p>
          <a:p>
            <a:pPr algn="ctr"/>
            <a:endParaRPr lang="en-US" sz="2000" dirty="0"/>
          </a:p>
          <a:p>
            <a:pPr algn="ctr"/>
            <a:r>
              <a:rPr lang="en-US" sz="2400" b="1" dirty="0"/>
              <a:t>Find us on Facebook at </a:t>
            </a:r>
            <a:r>
              <a:rPr lang="en-US" sz="2400" b="1" dirty="0" err="1"/>
              <a:t>RoundLakeAreaB.E.S.T</a:t>
            </a:r>
            <a:r>
              <a:rPr lang="en-US" sz="2400" b="1" dirty="0"/>
              <a:t>.</a:t>
            </a:r>
          </a:p>
          <a:p>
            <a:pPr algn="ctr"/>
            <a:r>
              <a:rPr lang="en-US" sz="2400" b="1" dirty="0"/>
              <a:t>Shop with us on </a:t>
            </a:r>
            <a:r>
              <a:rPr lang="en-US" sz="2400" b="1" dirty="0" err="1"/>
              <a:t>smile.amazon.com</a:t>
            </a:r>
            <a:r>
              <a:rPr lang="en-US" sz="2400" b="1" dirty="0"/>
              <a:t> </a:t>
            </a:r>
            <a:endParaRPr lang="en-US" dirty="0"/>
          </a:p>
        </p:txBody>
      </p:sp>
    </p:spTree>
    <p:extLst>
      <p:ext uri="{BB962C8B-B14F-4D97-AF65-F5344CB8AC3E}">
        <p14:creationId xmlns:p14="http://schemas.microsoft.com/office/powerpoint/2010/main" val="1981933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1661993"/>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2000" b="1" dirty="0">
                <a:solidFill>
                  <a:srgbClr val="0B6A5C"/>
                </a:solidFill>
              </a:rPr>
              <a:t>B</a:t>
            </a:r>
            <a:r>
              <a:rPr lang="en-US" sz="2000" dirty="0"/>
              <a:t>ringing </a:t>
            </a:r>
            <a:r>
              <a:rPr lang="en-US" sz="2000" b="1" dirty="0">
                <a:solidFill>
                  <a:srgbClr val="0B6A5C"/>
                </a:solidFill>
              </a:rPr>
              <a:t>E</a:t>
            </a:r>
            <a:r>
              <a:rPr lang="en-US" sz="2000" dirty="0"/>
              <a:t>veryone's </a:t>
            </a:r>
            <a:r>
              <a:rPr lang="en-US" sz="2000" b="1" dirty="0">
                <a:solidFill>
                  <a:srgbClr val="0B6A5C"/>
                </a:solidFill>
              </a:rPr>
              <a:t>S</a:t>
            </a:r>
            <a:r>
              <a:rPr lang="en-US" sz="2000" dirty="0"/>
              <a:t>trengths </a:t>
            </a:r>
            <a:r>
              <a:rPr lang="en-US" sz="2000" b="1" dirty="0">
                <a:solidFill>
                  <a:srgbClr val="0B6A5C"/>
                </a:solidFill>
              </a:rPr>
              <a:t>T</a:t>
            </a:r>
            <a:r>
              <a:rPr lang="en-US" sz="2000" dirty="0"/>
              <a:t>ogether </a:t>
            </a:r>
          </a:p>
          <a:p>
            <a:pPr algn="ctr"/>
            <a:r>
              <a:rPr lang="en-US" sz="2000" b="1" dirty="0"/>
              <a:t>THANK YOU Z’s Café &amp; Gaming </a:t>
            </a:r>
            <a:r>
              <a:rPr lang="en-US" sz="2000" dirty="0"/>
              <a:t>for being our Breakfast Sponsor.  </a:t>
            </a:r>
          </a:p>
          <a:p>
            <a:endParaRPr lang="en-US" dirty="0"/>
          </a:p>
        </p:txBody>
      </p:sp>
      <p:pic>
        <p:nvPicPr>
          <p:cNvPr id="5" name="Picture 4">
            <a:extLst>
              <a:ext uri="{FF2B5EF4-FFF2-40B4-BE49-F238E27FC236}">
                <a16:creationId xmlns:a16="http://schemas.microsoft.com/office/drawing/2014/main" id="{989B6503-116F-4940-AC93-3A8BE6DAA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37" y="2895600"/>
            <a:ext cx="2466109" cy="2466109"/>
          </a:xfrm>
          <a:prstGeom prst="rect">
            <a:avLst/>
          </a:prstGeom>
        </p:spPr>
      </p:pic>
      <p:sp>
        <p:nvSpPr>
          <p:cNvPr id="6" name="TextBox 5">
            <a:extLst>
              <a:ext uri="{FF2B5EF4-FFF2-40B4-BE49-F238E27FC236}">
                <a16:creationId xmlns:a16="http://schemas.microsoft.com/office/drawing/2014/main" id="{4EBD3976-7C83-F444-911C-CA67AB6D8D15}"/>
              </a:ext>
            </a:extLst>
          </p:cNvPr>
          <p:cNvSpPr txBox="1"/>
          <p:nvPr/>
        </p:nvSpPr>
        <p:spPr>
          <a:xfrm>
            <a:off x="3560618" y="2340866"/>
            <a:ext cx="8201891" cy="3709307"/>
          </a:xfrm>
          <a:prstGeom prst="rect">
            <a:avLst/>
          </a:prstGeom>
          <a:noFill/>
        </p:spPr>
        <p:txBody>
          <a:bodyPr wrap="square" rtlCol="0">
            <a:spAutoFit/>
          </a:bodyPr>
          <a:lstStyle/>
          <a:p>
            <a:pPr algn="ctr"/>
            <a:endParaRPr lang="en-US" dirty="0"/>
          </a:p>
          <a:p>
            <a:pPr algn="ctr"/>
            <a:r>
              <a:rPr lang="en-US" dirty="0"/>
              <a:t>Z’s is your go to for quick and fresh breakfast, lunch and dinner! We feature a selection of authentic coffees, espressos, lattes, cappuccinos and more from </a:t>
            </a:r>
            <a:r>
              <a:rPr lang="en-US" dirty="0" err="1"/>
              <a:t>Filicori</a:t>
            </a:r>
            <a:r>
              <a:rPr lang="en-US" dirty="0"/>
              <a:t>, one of Italy’s oldest coffee roasters!</a:t>
            </a:r>
          </a:p>
          <a:p>
            <a:pPr algn="ctr"/>
            <a:endParaRPr lang="en-US" dirty="0"/>
          </a:p>
          <a:p>
            <a:pPr algn="ctr"/>
            <a:r>
              <a:rPr lang="en-US" dirty="0"/>
              <a:t>Our menu includes egg specialties, omelets, pancakes, </a:t>
            </a:r>
            <a:r>
              <a:rPr lang="en-US" dirty="0" err="1"/>
              <a:t>french</a:t>
            </a:r>
            <a:r>
              <a:rPr lang="en-US" dirty="0"/>
              <a:t> toast, waffles, sandwiches/wraps, burgers, salads and more- something for everyone! We also offer a selection of beer and wine.</a:t>
            </a:r>
          </a:p>
          <a:p>
            <a:pPr algn="ctr"/>
            <a:r>
              <a:rPr lang="en-US" dirty="0"/>
              <a:t>Adults 21 and older can relax in Z’s gaming room.  </a:t>
            </a:r>
            <a:br>
              <a:rPr lang="en-US" dirty="0"/>
            </a:br>
            <a:br>
              <a:rPr lang="en-US" dirty="0"/>
            </a:br>
            <a:r>
              <a:rPr lang="en-US" sz="2800" b="1" dirty="0">
                <a:solidFill>
                  <a:srgbClr val="C00000"/>
                </a:solidFill>
              </a:rPr>
              <a:t>Please MENTION RLA BEST when you visit!</a:t>
            </a:r>
          </a:p>
          <a:p>
            <a:endParaRPr lang="en-US" dirty="0"/>
          </a:p>
        </p:txBody>
      </p:sp>
      <p:sp>
        <p:nvSpPr>
          <p:cNvPr id="7" name="TextBox 6">
            <a:extLst>
              <a:ext uri="{FF2B5EF4-FFF2-40B4-BE49-F238E27FC236}">
                <a16:creationId xmlns:a16="http://schemas.microsoft.com/office/drawing/2014/main" id="{8C5CA410-D762-AB44-80BC-8DE167C7EC2B}"/>
              </a:ext>
            </a:extLst>
          </p:cNvPr>
          <p:cNvSpPr txBox="1"/>
          <p:nvPr/>
        </p:nvSpPr>
        <p:spPr>
          <a:xfrm>
            <a:off x="1039090" y="5681577"/>
            <a:ext cx="10875819" cy="923330"/>
          </a:xfrm>
          <a:prstGeom prst="rect">
            <a:avLst/>
          </a:prstGeom>
          <a:noFill/>
        </p:spPr>
        <p:txBody>
          <a:bodyPr wrap="square" rtlCol="0">
            <a:spAutoFit/>
          </a:bodyPr>
          <a:lstStyle/>
          <a:p>
            <a:pPr algn="ctr"/>
            <a:r>
              <a:rPr lang="en-US" dirty="0"/>
              <a:t>Z’s Café &amp; Gaming</a:t>
            </a:r>
            <a:br>
              <a:rPr lang="en-US" dirty="0"/>
            </a:br>
            <a:r>
              <a:rPr lang="en-US" b="1" dirty="0"/>
              <a:t>435 N. Wilson Road * Round Lake, Illinois 60073</a:t>
            </a:r>
          </a:p>
          <a:p>
            <a:pPr algn="ctr"/>
            <a:r>
              <a:rPr lang="en-US" b="1" dirty="0"/>
              <a:t>Between Route 134 (Big Hollow Rd) and </a:t>
            </a:r>
            <a:r>
              <a:rPr lang="en-US" b="1" dirty="0" err="1"/>
              <a:t>Nippersink</a:t>
            </a:r>
            <a:r>
              <a:rPr lang="en-US" b="1" dirty="0"/>
              <a:t> Road</a:t>
            </a:r>
          </a:p>
        </p:txBody>
      </p:sp>
    </p:spTree>
    <p:extLst>
      <p:ext uri="{BB962C8B-B14F-4D97-AF65-F5344CB8AC3E}">
        <p14:creationId xmlns:p14="http://schemas.microsoft.com/office/powerpoint/2010/main" val="279758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862322"/>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2000" b="1" dirty="0">
                <a:solidFill>
                  <a:srgbClr val="0B6A5C"/>
                </a:solidFill>
              </a:rPr>
              <a:t>B</a:t>
            </a:r>
            <a:r>
              <a:rPr lang="en-US" sz="2000" dirty="0"/>
              <a:t>ringing </a:t>
            </a:r>
            <a:r>
              <a:rPr lang="en-US" sz="2000" b="1" dirty="0">
                <a:solidFill>
                  <a:srgbClr val="0B6A5C"/>
                </a:solidFill>
              </a:rPr>
              <a:t>E</a:t>
            </a:r>
            <a:r>
              <a:rPr lang="en-US" sz="2000" dirty="0"/>
              <a:t>veryone's </a:t>
            </a:r>
            <a:r>
              <a:rPr lang="en-US" sz="2000" b="1" dirty="0">
                <a:solidFill>
                  <a:srgbClr val="0B6A5C"/>
                </a:solidFill>
              </a:rPr>
              <a:t>S</a:t>
            </a:r>
            <a:r>
              <a:rPr lang="en-US" sz="2000" dirty="0"/>
              <a:t>trengths </a:t>
            </a:r>
            <a:r>
              <a:rPr lang="en-US" sz="2000" b="1" dirty="0">
                <a:solidFill>
                  <a:srgbClr val="0B6A5C"/>
                </a:solidFill>
              </a:rPr>
              <a:t>T</a:t>
            </a:r>
            <a:r>
              <a:rPr lang="en-US" sz="2000" dirty="0"/>
              <a:t>ogether </a:t>
            </a:r>
          </a:p>
          <a:p>
            <a:pPr algn="ctr"/>
            <a:endParaRPr lang="en-US" sz="3200" b="1" dirty="0">
              <a:solidFill>
                <a:srgbClr val="C00000"/>
              </a:solidFill>
            </a:endParaRPr>
          </a:p>
          <a:p>
            <a:pPr algn="ctr"/>
            <a:r>
              <a:rPr lang="en-US" sz="2800" dirty="0">
                <a:solidFill>
                  <a:srgbClr val="C00000"/>
                </a:solidFill>
              </a:rPr>
              <a:t>WE ARE PLEASE TO ANNOUNCE THAT WE ARE UPGRADING WITH A SMALL BUT OH SO HANDY TWEAK </a:t>
            </a:r>
          </a:p>
          <a:p>
            <a:pPr algn="ctr"/>
            <a:r>
              <a:rPr lang="en-US" sz="2800" dirty="0">
                <a:solidFill>
                  <a:srgbClr val="C00000"/>
                </a:solidFill>
              </a:rPr>
              <a:t>HOW WE ANNOUNCE EVENTS!!</a:t>
            </a:r>
          </a:p>
        </p:txBody>
      </p:sp>
      <p:sp>
        <p:nvSpPr>
          <p:cNvPr id="3" name="TextBox 2">
            <a:extLst>
              <a:ext uri="{FF2B5EF4-FFF2-40B4-BE49-F238E27FC236}">
                <a16:creationId xmlns:a16="http://schemas.microsoft.com/office/drawing/2014/main" id="{DDB4581E-8D76-3D46-9E4E-1C88A288873C}"/>
              </a:ext>
            </a:extLst>
          </p:cNvPr>
          <p:cNvSpPr txBox="1"/>
          <p:nvPr/>
        </p:nvSpPr>
        <p:spPr>
          <a:xfrm>
            <a:off x="1939636" y="4218303"/>
            <a:ext cx="9282546" cy="1754326"/>
          </a:xfrm>
          <a:prstGeom prst="rect">
            <a:avLst/>
          </a:prstGeom>
          <a:noFill/>
        </p:spPr>
        <p:txBody>
          <a:bodyPr wrap="square" rtlCol="0">
            <a:spAutoFit/>
          </a:bodyPr>
          <a:lstStyle/>
          <a:p>
            <a:pPr algn="ctr"/>
            <a:r>
              <a:rPr lang="en-US" sz="3600" b="1" dirty="0">
                <a:solidFill>
                  <a:srgbClr val="0B6A5C"/>
                </a:solidFill>
              </a:rPr>
              <a:t>We will begin sending B.E.S.T. meeting and events with an “add to calendar” option for your planning ease.    </a:t>
            </a:r>
          </a:p>
        </p:txBody>
      </p:sp>
    </p:spTree>
    <p:extLst>
      <p:ext uri="{BB962C8B-B14F-4D97-AF65-F5344CB8AC3E}">
        <p14:creationId xmlns:p14="http://schemas.microsoft.com/office/powerpoint/2010/main" val="2886342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845126" y="464165"/>
            <a:ext cx="10723419" cy="1569660"/>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2000" b="1" dirty="0">
                <a:solidFill>
                  <a:srgbClr val="0B6A5C"/>
                </a:solidFill>
              </a:rPr>
              <a:t>B</a:t>
            </a:r>
            <a:r>
              <a:rPr lang="en-US" sz="2000" dirty="0"/>
              <a:t>ringing </a:t>
            </a:r>
            <a:r>
              <a:rPr lang="en-US" sz="2000" b="1" dirty="0">
                <a:solidFill>
                  <a:srgbClr val="0B6A5C"/>
                </a:solidFill>
              </a:rPr>
              <a:t>E</a:t>
            </a:r>
            <a:r>
              <a:rPr lang="en-US" sz="2000" dirty="0"/>
              <a:t>veryone's </a:t>
            </a:r>
            <a:r>
              <a:rPr lang="en-US" sz="2000" b="1" dirty="0">
                <a:solidFill>
                  <a:srgbClr val="0B6A5C"/>
                </a:solidFill>
              </a:rPr>
              <a:t>S</a:t>
            </a:r>
            <a:r>
              <a:rPr lang="en-US" sz="2000" dirty="0"/>
              <a:t>trengths </a:t>
            </a:r>
            <a:r>
              <a:rPr lang="en-US" sz="2000" b="1" dirty="0">
                <a:solidFill>
                  <a:srgbClr val="0B6A5C"/>
                </a:solidFill>
              </a:rPr>
              <a:t>T</a:t>
            </a:r>
            <a:r>
              <a:rPr lang="en-US" sz="2000" dirty="0"/>
              <a:t>ogether </a:t>
            </a:r>
          </a:p>
          <a:p>
            <a:pPr algn="ctr"/>
            <a:r>
              <a:rPr lang="en-US" sz="3200" b="1" dirty="0"/>
              <a:t>IS M O V I N G our Monthly Membership Meeting. </a:t>
            </a:r>
          </a:p>
        </p:txBody>
      </p:sp>
      <p:sp>
        <p:nvSpPr>
          <p:cNvPr id="3" name="TextBox 2">
            <a:extLst>
              <a:ext uri="{FF2B5EF4-FFF2-40B4-BE49-F238E27FC236}">
                <a16:creationId xmlns:a16="http://schemas.microsoft.com/office/drawing/2014/main" id="{1166C16D-41D1-D949-ADC5-E00488680CC7}"/>
              </a:ext>
            </a:extLst>
          </p:cNvPr>
          <p:cNvSpPr txBox="1"/>
          <p:nvPr/>
        </p:nvSpPr>
        <p:spPr>
          <a:xfrm>
            <a:off x="955964" y="2330432"/>
            <a:ext cx="6054437" cy="3785652"/>
          </a:xfrm>
          <a:prstGeom prst="rect">
            <a:avLst/>
          </a:prstGeom>
          <a:noFill/>
        </p:spPr>
        <p:txBody>
          <a:bodyPr wrap="square" rtlCol="0">
            <a:spAutoFit/>
          </a:bodyPr>
          <a:lstStyle/>
          <a:p>
            <a:pPr algn="ctr"/>
            <a:r>
              <a:rPr lang="en-US" sz="2800" b="1" dirty="0"/>
              <a:t>June 14</a:t>
            </a:r>
            <a:r>
              <a:rPr lang="en-US" sz="2800" b="1" baseline="30000" dirty="0"/>
              <a:t>th</a:t>
            </a:r>
            <a:r>
              <a:rPr lang="en-US" sz="2800" b="1" dirty="0"/>
              <a:t> at 8:30am</a:t>
            </a:r>
            <a:br>
              <a:rPr lang="en-US" sz="2800" b="1" dirty="0"/>
            </a:br>
            <a:r>
              <a:rPr lang="en-US" b="1" dirty="0"/>
              <a:t>The Annex at Round Lake Village Hall</a:t>
            </a:r>
            <a:endParaRPr lang="en-US" dirty="0"/>
          </a:p>
          <a:p>
            <a:pPr algn="ctr"/>
            <a:r>
              <a:rPr lang="en-US" b="1" dirty="0"/>
              <a:t>442 N. Cedar Lake Road</a:t>
            </a:r>
            <a:endParaRPr lang="en-US" dirty="0"/>
          </a:p>
          <a:p>
            <a:pPr algn="ctr"/>
            <a:r>
              <a:rPr lang="en-US" b="1" dirty="0"/>
              <a:t>Round Lake, IL. 60073</a:t>
            </a:r>
            <a:endParaRPr lang="en-US" dirty="0"/>
          </a:p>
          <a:p>
            <a:pPr algn="ctr"/>
            <a:r>
              <a:rPr lang="en-US" i="1" dirty="0"/>
              <a:t>Village Hall is on Cedar Lake Road between</a:t>
            </a:r>
            <a:endParaRPr lang="en-US" dirty="0"/>
          </a:p>
          <a:p>
            <a:pPr algn="ctr"/>
            <a:r>
              <a:rPr lang="en-US" i="1" dirty="0"/>
              <a:t>Hart Road and 134</a:t>
            </a:r>
            <a:endParaRPr lang="en-US" dirty="0"/>
          </a:p>
          <a:p>
            <a:pPr algn="ctr"/>
            <a:r>
              <a:rPr lang="en-US" i="1" dirty="0"/>
              <a:t>(between the Metra Station and Magee Middle School)</a:t>
            </a:r>
            <a:endParaRPr lang="en-US" dirty="0"/>
          </a:p>
          <a:p>
            <a:pPr algn="ctr"/>
            <a:r>
              <a:rPr lang="en-US" i="1" dirty="0"/>
              <a:t> </a:t>
            </a:r>
            <a:endParaRPr lang="en-US" dirty="0"/>
          </a:p>
          <a:p>
            <a:pPr algn="ctr"/>
            <a:r>
              <a:rPr lang="en-US" sz="2000" dirty="0"/>
              <a:t>Enter from the </a:t>
            </a:r>
            <a:r>
              <a:rPr lang="en-US" sz="2000" b="1" dirty="0"/>
              <a:t>rear parking lot </a:t>
            </a:r>
            <a:r>
              <a:rPr lang="en-US" sz="2000" dirty="0"/>
              <a:t>then </a:t>
            </a:r>
            <a:r>
              <a:rPr lang="en-US" sz="2000" b="1" dirty="0"/>
              <a:t>go left </a:t>
            </a:r>
            <a:r>
              <a:rPr lang="en-US" sz="2000" dirty="0"/>
              <a:t>to the meeting room. </a:t>
            </a:r>
          </a:p>
          <a:p>
            <a:pPr algn="ctr"/>
            <a:r>
              <a:rPr lang="en-US" sz="2800" b="1" i="1" dirty="0"/>
              <a:t>​</a:t>
            </a:r>
            <a:r>
              <a:rPr lang="en-US" sz="2800" b="1" i="1" dirty="0">
                <a:solidFill>
                  <a:srgbClr val="C00000"/>
                </a:solidFill>
              </a:rPr>
              <a:t>Everyone is invited!!</a:t>
            </a:r>
            <a:endParaRPr lang="en-US" sz="2800" dirty="0"/>
          </a:p>
        </p:txBody>
      </p:sp>
      <p:pic>
        <p:nvPicPr>
          <p:cNvPr id="5" name="Picture 4">
            <a:extLst>
              <a:ext uri="{FF2B5EF4-FFF2-40B4-BE49-F238E27FC236}">
                <a16:creationId xmlns:a16="http://schemas.microsoft.com/office/drawing/2014/main" id="{651FC94C-6A55-CA43-9A55-3F8F54030BCE}"/>
              </a:ext>
            </a:extLst>
          </p:cNvPr>
          <p:cNvPicPr/>
          <p:nvPr/>
        </p:nvPicPr>
        <p:blipFill>
          <a:blip r:embed="rId2">
            <a:extLst>
              <a:ext uri="{28A0092B-C50C-407E-A947-70E740481C1C}">
                <a14:useLocalDpi xmlns:a14="http://schemas.microsoft.com/office/drawing/2010/main" val="0"/>
              </a:ext>
            </a:extLst>
          </a:blip>
          <a:stretch>
            <a:fillRect/>
          </a:stretch>
        </p:blipFill>
        <p:spPr>
          <a:xfrm>
            <a:off x="7245928" y="2716924"/>
            <a:ext cx="4197926" cy="3228109"/>
          </a:xfrm>
          <a:prstGeom prst="rect">
            <a:avLst/>
          </a:prstGeom>
        </p:spPr>
      </p:pic>
    </p:spTree>
    <p:extLst>
      <p:ext uri="{BB962C8B-B14F-4D97-AF65-F5344CB8AC3E}">
        <p14:creationId xmlns:p14="http://schemas.microsoft.com/office/powerpoint/2010/main" val="3643863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80654" y="2895600"/>
            <a:ext cx="10681855" cy="4832092"/>
          </a:xfrm>
          <a:prstGeom prst="rect">
            <a:avLst/>
          </a:prstGeom>
          <a:noFill/>
        </p:spPr>
        <p:txBody>
          <a:bodyPr wrap="square" rtlCol="0">
            <a:spAutoFit/>
          </a:bodyPr>
          <a:lstStyle/>
          <a:p>
            <a:pPr algn="ctr"/>
            <a:r>
              <a:rPr lang="en-US" sz="3600" dirty="0"/>
              <a:t>And now little exercise!! </a:t>
            </a:r>
          </a:p>
          <a:p>
            <a:pPr algn="ctr"/>
            <a:endParaRPr lang="en-US" sz="3600" dirty="0"/>
          </a:p>
          <a:p>
            <a:pPr algn="ctr"/>
            <a:r>
              <a:rPr lang="en-US" sz="3600" dirty="0"/>
              <a:t>Everyone take a deep breath, </a:t>
            </a:r>
          </a:p>
          <a:p>
            <a:pPr algn="ctr"/>
            <a:r>
              <a:rPr lang="en-US" sz="3600" dirty="0"/>
              <a:t>stretch your arms above your head, </a:t>
            </a:r>
          </a:p>
          <a:p>
            <a:pPr algn="ctr"/>
            <a:r>
              <a:rPr lang="en-US" sz="3600" dirty="0"/>
              <a:t>Now exhale as you reach under your chair </a:t>
            </a:r>
          </a:p>
          <a:p>
            <a:pPr algn="ctr"/>
            <a:r>
              <a:rPr lang="en-US" sz="3600" dirty="0"/>
              <a:t>to see what you find!     </a:t>
            </a:r>
            <a:br>
              <a:rPr lang="en-US" sz="3600" dirty="0"/>
            </a:br>
            <a:br>
              <a:rPr lang="en-US" sz="2000" dirty="0"/>
            </a:br>
            <a:br>
              <a:rPr lang="en-US" sz="3600" b="1" dirty="0"/>
            </a:br>
            <a:r>
              <a:rPr lang="en-US" sz="3600" b="1" dirty="0"/>
              <a:t> </a:t>
            </a:r>
            <a:endParaRPr lang="en-US" sz="3600" dirty="0"/>
          </a:p>
        </p:txBody>
      </p:sp>
    </p:spTree>
    <p:extLst>
      <p:ext uri="{BB962C8B-B14F-4D97-AF65-F5344CB8AC3E}">
        <p14:creationId xmlns:p14="http://schemas.microsoft.com/office/powerpoint/2010/main" val="3732096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80654" y="2895600"/>
            <a:ext cx="10681855" cy="4278094"/>
          </a:xfrm>
          <a:prstGeom prst="rect">
            <a:avLst/>
          </a:prstGeom>
          <a:noFill/>
        </p:spPr>
        <p:txBody>
          <a:bodyPr wrap="square" rtlCol="0">
            <a:spAutoFit/>
          </a:bodyPr>
          <a:lstStyle/>
          <a:p>
            <a:pPr algn="ctr"/>
            <a:br>
              <a:rPr lang="en-US" sz="2000" dirty="0"/>
            </a:br>
            <a:br>
              <a:rPr lang="en-US" sz="2000" dirty="0"/>
            </a:br>
            <a:r>
              <a:rPr lang="en-US" sz="2800" dirty="0"/>
              <a:t>If you find a little note please take a moment to absorb the message and then choose a plant to take with you as you leave today!   </a:t>
            </a:r>
          </a:p>
          <a:p>
            <a:pPr algn="ctr"/>
            <a:endParaRPr lang="en-US" sz="2800" dirty="0"/>
          </a:p>
          <a:p>
            <a:pPr algn="ctr"/>
            <a:r>
              <a:rPr lang="en-US" sz="2800" dirty="0"/>
              <a:t>If you did not find a note, know we appreciate you and all you are doing in creating some of ”THE BEST” Lake County has to offer!</a:t>
            </a:r>
            <a:r>
              <a:rPr lang="en-US" sz="2800" b="1" dirty="0"/>
              <a:t> </a:t>
            </a:r>
            <a:br>
              <a:rPr lang="en-US" sz="2800" b="1" dirty="0"/>
            </a:br>
            <a:r>
              <a:rPr lang="en-US" sz="3600" b="1" dirty="0"/>
              <a:t> </a:t>
            </a:r>
            <a:endParaRPr lang="en-US" sz="3600" dirty="0"/>
          </a:p>
        </p:txBody>
      </p:sp>
    </p:spTree>
    <p:extLst>
      <p:ext uri="{BB962C8B-B14F-4D97-AF65-F5344CB8AC3E}">
        <p14:creationId xmlns:p14="http://schemas.microsoft.com/office/powerpoint/2010/main" val="174512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3976255" y="2895600"/>
            <a:ext cx="7786254" cy="3108543"/>
          </a:xfrm>
          <a:prstGeom prst="rect">
            <a:avLst/>
          </a:prstGeom>
          <a:noFill/>
        </p:spPr>
        <p:txBody>
          <a:bodyPr wrap="square" rtlCol="0">
            <a:spAutoFit/>
          </a:bodyPr>
          <a:lstStyle/>
          <a:p>
            <a:pPr algn="ctr"/>
            <a:endParaRPr lang="en-US" sz="2000" b="1" dirty="0">
              <a:solidFill>
                <a:srgbClr val="C00000"/>
              </a:solidFill>
            </a:endParaRPr>
          </a:p>
          <a:p>
            <a:pPr algn="ctr"/>
            <a:r>
              <a:rPr lang="en-US" sz="2000" b="1" dirty="0">
                <a:solidFill>
                  <a:srgbClr val="C00000"/>
                </a:solidFill>
              </a:rPr>
              <a:t>Thank you for attending today!  </a:t>
            </a:r>
          </a:p>
          <a:p>
            <a:pPr algn="ctr"/>
            <a:endParaRPr lang="en-US" sz="2000" b="1" dirty="0">
              <a:solidFill>
                <a:srgbClr val="C00000"/>
              </a:solidFill>
            </a:endParaRPr>
          </a:p>
          <a:p>
            <a:pPr algn="ctr"/>
            <a:r>
              <a:rPr lang="en-US" sz="2000" b="1" dirty="0">
                <a:solidFill>
                  <a:srgbClr val="C00000"/>
                </a:solidFill>
              </a:rPr>
              <a:t>See you at our next meeting – </a:t>
            </a:r>
          </a:p>
          <a:p>
            <a:pPr algn="ctr"/>
            <a:r>
              <a:rPr lang="en-US" sz="2000" b="1" dirty="0">
                <a:solidFill>
                  <a:srgbClr val="C00000"/>
                </a:solidFill>
              </a:rPr>
              <a:t>June 14</a:t>
            </a:r>
            <a:r>
              <a:rPr lang="en-US" sz="2000" b="1" baseline="30000" dirty="0">
                <a:solidFill>
                  <a:srgbClr val="C00000"/>
                </a:solidFill>
              </a:rPr>
              <a:t>th</a:t>
            </a:r>
            <a:r>
              <a:rPr lang="en-US" sz="2000" b="1" dirty="0">
                <a:solidFill>
                  <a:srgbClr val="C00000"/>
                </a:solidFill>
              </a:rPr>
              <a:t>   8:30am</a:t>
            </a:r>
          </a:p>
          <a:p>
            <a:pPr algn="ctr"/>
            <a:r>
              <a:rPr lang="en-US" sz="2000" b="1" dirty="0">
                <a:solidFill>
                  <a:srgbClr val="C00000"/>
                </a:solidFill>
              </a:rPr>
              <a:t>At our NEW LOCATION</a:t>
            </a:r>
            <a:br>
              <a:rPr lang="en-US" sz="2000" b="1" dirty="0">
                <a:solidFill>
                  <a:srgbClr val="C00000"/>
                </a:solidFill>
              </a:rPr>
            </a:br>
            <a:r>
              <a:rPr lang="en-US" sz="2000" b="1" dirty="0">
                <a:solidFill>
                  <a:srgbClr val="C00000"/>
                </a:solidFill>
              </a:rPr>
              <a:t>The Annex at Round Lake Village Hall!!</a:t>
            </a:r>
            <a:br>
              <a:rPr lang="en-US" sz="2000" b="1" dirty="0">
                <a:solidFill>
                  <a:srgbClr val="C00000"/>
                </a:solidFill>
              </a:rPr>
            </a:br>
            <a:br>
              <a:rPr lang="en-US" sz="2000" b="1" dirty="0">
                <a:solidFill>
                  <a:srgbClr val="C00000"/>
                </a:solidFill>
              </a:rPr>
            </a:br>
            <a:endParaRPr lang="en-US" sz="3600" b="1" dirty="0">
              <a:solidFill>
                <a:srgbClr val="C00000"/>
              </a:solidFill>
            </a:endParaRPr>
          </a:p>
        </p:txBody>
      </p:sp>
      <p:pic>
        <p:nvPicPr>
          <p:cNvPr id="4" name="Picture 12" descr="B.E.S.T.">
            <a:extLst>
              <a:ext uri="{FF2B5EF4-FFF2-40B4-BE49-F238E27FC236}">
                <a16:creationId xmlns:a16="http://schemas.microsoft.com/office/drawing/2014/main" id="{8B809D3D-36A1-D84C-A813-EB39C4E3C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694" y="2895600"/>
            <a:ext cx="21336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40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1039090" y="678873"/>
            <a:ext cx="10723419" cy="2092881"/>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3600" b="1" dirty="0">
                <a:solidFill>
                  <a:srgbClr val="0B6A5C"/>
                </a:solidFill>
              </a:rPr>
              <a:t>B</a:t>
            </a:r>
            <a:r>
              <a:rPr lang="en-US" sz="3600" dirty="0"/>
              <a:t>ringing </a:t>
            </a:r>
            <a:r>
              <a:rPr lang="en-US" sz="3600" b="1" dirty="0">
                <a:solidFill>
                  <a:srgbClr val="0B6A5C"/>
                </a:solidFill>
              </a:rPr>
              <a:t>E</a:t>
            </a:r>
            <a:r>
              <a:rPr lang="en-US" sz="3600" dirty="0"/>
              <a:t>veryone's </a:t>
            </a:r>
            <a:r>
              <a:rPr lang="en-US" sz="3600" b="1" dirty="0">
                <a:solidFill>
                  <a:srgbClr val="0B6A5C"/>
                </a:solidFill>
              </a:rPr>
              <a:t>S</a:t>
            </a:r>
            <a:r>
              <a:rPr lang="en-US" sz="3600" dirty="0"/>
              <a:t>trengths </a:t>
            </a:r>
            <a:r>
              <a:rPr lang="en-US" sz="3600" b="1" dirty="0">
                <a:solidFill>
                  <a:srgbClr val="0B6A5C"/>
                </a:solidFill>
              </a:rPr>
              <a:t>T</a:t>
            </a:r>
            <a:r>
              <a:rPr lang="en-US" sz="3600" dirty="0"/>
              <a:t>ogether </a:t>
            </a:r>
          </a:p>
          <a:p>
            <a:pPr algn="ctr"/>
            <a:r>
              <a:rPr lang="en-US" sz="3200" dirty="0"/>
              <a:t>creating some of </a:t>
            </a:r>
            <a:r>
              <a:rPr lang="en-US" sz="3200" b="1" dirty="0">
                <a:solidFill>
                  <a:srgbClr val="0B6A5C"/>
                </a:solidFill>
              </a:rPr>
              <a:t>”THE BEST” </a:t>
            </a:r>
            <a:r>
              <a:rPr lang="en-US" sz="3200" dirty="0"/>
              <a:t>Lake County Has to Offer</a:t>
            </a:r>
          </a:p>
          <a:p>
            <a:endParaRPr lang="en-US" dirty="0"/>
          </a:p>
        </p:txBody>
      </p:sp>
      <p:sp>
        <p:nvSpPr>
          <p:cNvPr id="3" name="TextBox 2">
            <a:extLst>
              <a:ext uri="{FF2B5EF4-FFF2-40B4-BE49-F238E27FC236}">
                <a16:creationId xmlns:a16="http://schemas.microsoft.com/office/drawing/2014/main" id="{1166C16D-41D1-D949-ADC5-E00488680CC7}"/>
              </a:ext>
            </a:extLst>
          </p:cNvPr>
          <p:cNvSpPr txBox="1"/>
          <p:nvPr/>
        </p:nvSpPr>
        <p:spPr>
          <a:xfrm>
            <a:off x="1039090" y="2771754"/>
            <a:ext cx="10681855" cy="4770537"/>
          </a:xfrm>
          <a:prstGeom prst="rect">
            <a:avLst/>
          </a:prstGeom>
          <a:noFill/>
        </p:spPr>
        <p:txBody>
          <a:bodyPr wrap="square" rtlCol="0">
            <a:spAutoFit/>
          </a:bodyPr>
          <a:lstStyle/>
          <a:p>
            <a:pPr algn="ctr"/>
            <a:r>
              <a:rPr lang="en-US" sz="2400" dirty="0"/>
              <a:t>Today we are here to celebrate the accomplishment of the </a:t>
            </a:r>
          </a:p>
          <a:p>
            <a:pPr algn="ctr"/>
            <a:r>
              <a:rPr lang="en-US" sz="2400" b="1" dirty="0"/>
              <a:t>2017 Empowerment Grant Recipients.</a:t>
            </a:r>
          </a:p>
          <a:p>
            <a:pPr algn="ctr"/>
            <a:endParaRPr lang="en-US" sz="2400" dirty="0"/>
          </a:p>
          <a:p>
            <a:pPr algn="ctr"/>
            <a:r>
              <a:rPr lang="en-US" sz="2400" dirty="0"/>
              <a:t>Village Elementary School</a:t>
            </a:r>
          </a:p>
          <a:p>
            <a:pPr algn="ctr"/>
            <a:r>
              <a:rPr lang="en-US" sz="2400" dirty="0"/>
              <a:t>Round Lake Area Early Education Center</a:t>
            </a:r>
          </a:p>
          <a:p>
            <a:pPr algn="ctr"/>
            <a:r>
              <a:rPr lang="en-US" sz="2400" dirty="0"/>
              <a:t>Calvary Presbyterian Church and University of Illinois Extension</a:t>
            </a:r>
          </a:p>
          <a:p>
            <a:pPr algn="ctr"/>
            <a:r>
              <a:rPr lang="en-US" sz="2400" dirty="0"/>
              <a:t>WRLR</a:t>
            </a:r>
          </a:p>
          <a:p>
            <a:pPr algn="ctr"/>
            <a:r>
              <a:rPr lang="en-US" sz="2400" dirty="0"/>
              <a:t>Round Lake Beach Cultural and Civic Center Arts Foundation</a:t>
            </a:r>
          </a:p>
          <a:p>
            <a:pPr algn="ctr"/>
            <a:r>
              <a:rPr lang="en-US" sz="2400" dirty="0"/>
              <a:t>Round Lake Area Garden Club</a:t>
            </a:r>
          </a:p>
          <a:p>
            <a:pPr algn="ctr"/>
            <a:r>
              <a:rPr lang="en-US" sz="2400" dirty="0"/>
              <a:t>John T. Magee Middle School</a:t>
            </a:r>
          </a:p>
          <a:p>
            <a:pPr algn="ctr"/>
            <a:endParaRPr lang="en-US" sz="3200" dirty="0"/>
          </a:p>
          <a:p>
            <a:pPr algn="ctr"/>
            <a:endParaRPr lang="en-US" sz="3200" dirty="0"/>
          </a:p>
        </p:txBody>
      </p:sp>
    </p:spTree>
    <p:extLst>
      <p:ext uri="{BB962C8B-B14F-4D97-AF65-F5344CB8AC3E}">
        <p14:creationId xmlns:p14="http://schemas.microsoft.com/office/powerpoint/2010/main" val="1746441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5C853-22AD-1344-BEA4-D67C4BB0C2CE}"/>
              </a:ext>
            </a:extLst>
          </p:cNvPr>
          <p:cNvSpPr txBox="1"/>
          <p:nvPr/>
        </p:nvSpPr>
        <p:spPr>
          <a:xfrm>
            <a:off x="845126" y="464165"/>
            <a:ext cx="10723419" cy="1569660"/>
          </a:xfrm>
          <a:prstGeom prst="rect">
            <a:avLst/>
          </a:prstGeom>
          <a:noFill/>
        </p:spPr>
        <p:txBody>
          <a:bodyPr wrap="square" rtlCol="0">
            <a:spAutoFit/>
          </a:bodyPr>
          <a:lstStyle/>
          <a:p>
            <a:pPr algn="ctr"/>
            <a:r>
              <a:rPr lang="en-US" sz="4400" b="1" dirty="0">
                <a:solidFill>
                  <a:srgbClr val="0B6A5C"/>
                </a:solidFill>
              </a:rPr>
              <a:t>Round Lake Area B.E.S.T.</a:t>
            </a:r>
            <a:endParaRPr lang="en-US" sz="4400" dirty="0">
              <a:solidFill>
                <a:srgbClr val="0B6A5C"/>
              </a:solidFill>
            </a:endParaRPr>
          </a:p>
          <a:p>
            <a:pPr algn="ctr"/>
            <a:r>
              <a:rPr lang="en-US" sz="2000" b="1" dirty="0">
                <a:solidFill>
                  <a:srgbClr val="0B6A5C"/>
                </a:solidFill>
              </a:rPr>
              <a:t>B</a:t>
            </a:r>
            <a:r>
              <a:rPr lang="en-US" sz="2000" dirty="0"/>
              <a:t>ringing </a:t>
            </a:r>
            <a:r>
              <a:rPr lang="en-US" sz="2000" b="1" dirty="0">
                <a:solidFill>
                  <a:srgbClr val="0B6A5C"/>
                </a:solidFill>
              </a:rPr>
              <a:t>E</a:t>
            </a:r>
            <a:r>
              <a:rPr lang="en-US" sz="2000" dirty="0"/>
              <a:t>veryone's </a:t>
            </a:r>
            <a:r>
              <a:rPr lang="en-US" sz="2000" b="1" dirty="0">
                <a:solidFill>
                  <a:srgbClr val="0B6A5C"/>
                </a:solidFill>
              </a:rPr>
              <a:t>S</a:t>
            </a:r>
            <a:r>
              <a:rPr lang="en-US" sz="2000" dirty="0"/>
              <a:t>trengths </a:t>
            </a:r>
            <a:r>
              <a:rPr lang="en-US" sz="2000" b="1" dirty="0">
                <a:solidFill>
                  <a:srgbClr val="0B6A5C"/>
                </a:solidFill>
              </a:rPr>
              <a:t>T</a:t>
            </a:r>
            <a:r>
              <a:rPr lang="en-US" sz="2000" dirty="0"/>
              <a:t>ogether </a:t>
            </a:r>
          </a:p>
          <a:p>
            <a:pPr algn="ctr"/>
            <a:r>
              <a:rPr lang="en-US" sz="3200" b="1" dirty="0"/>
              <a:t>IS M O V I N G our Monthly Membership Meeting. </a:t>
            </a:r>
          </a:p>
        </p:txBody>
      </p:sp>
      <p:sp>
        <p:nvSpPr>
          <p:cNvPr id="3" name="TextBox 2">
            <a:extLst>
              <a:ext uri="{FF2B5EF4-FFF2-40B4-BE49-F238E27FC236}">
                <a16:creationId xmlns:a16="http://schemas.microsoft.com/office/drawing/2014/main" id="{1166C16D-41D1-D949-ADC5-E00488680CC7}"/>
              </a:ext>
            </a:extLst>
          </p:cNvPr>
          <p:cNvSpPr txBox="1"/>
          <p:nvPr/>
        </p:nvSpPr>
        <p:spPr>
          <a:xfrm>
            <a:off x="955964" y="2330432"/>
            <a:ext cx="6054437" cy="3785652"/>
          </a:xfrm>
          <a:prstGeom prst="rect">
            <a:avLst/>
          </a:prstGeom>
          <a:noFill/>
        </p:spPr>
        <p:txBody>
          <a:bodyPr wrap="square" rtlCol="0">
            <a:spAutoFit/>
          </a:bodyPr>
          <a:lstStyle/>
          <a:p>
            <a:pPr algn="ctr"/>
            <a:r>
              <a:rPr lang="en-US" sz="2800" b="1" dirty="0"/>
              <a:t>June 14</a:t>
            </a:r>
            <a:r>
              <a:rPr lang="en-US" sz="2800" b="1" baseline="30000" dirty="0"/>
              <a:t>th</a:t>
            </a:r>
            <a:r>
              <a:rPr lang="en-US" sz="2800" b="1" dirty="0"/>
              <a:t> at 8:30am</a:t>
            </a:r>
            <a:br>
              <a:rPr lang="en-US" sz="2800" b="1" dirty="0"/>
            </a:br>
            <a:r>
              <a:rPr lang="en-US" b="1" dirty="0"/>
              <a:t>The Annex at Round Lake Village Hall</a:t>
            </a:r>
            <a:endParaRPr lang="en-US" dirty="0"/>
          </a:p>
          <a:p>
            <a:pPr algn="ctr"/>
            <a:r>
              <a:rPr lang="en-US" b="1" dirty="0"/>
              <a:t>442 N. Cedar Lake Road</a:t>
            </a:r>
            <a:endParaRPr lang="en-US" dirty="0"/>
          </a:p>
          <a:p>
            <a:pPr algn="ctr"/>
            <a:r>
              <a:rPr lang="en-US" b="1" dirty="0"/>
              <a:t>Round Lake, IL. 60073</a:t>
            </a:r>
            <a:endParaRPr lang="en-US" dirty="0"/>
          </a:p>
          <a:p>
            <a:pPr algn="ctr"/>
            <a:r>
              <a:rPr lang="en-US" i="1" dirty="0"/>
              <a:t>Village Hall is on Cedar Lake Road between</a:t>
            </a:r>
            <a:endParaRPr lang="en-US" dirty="0"/>
          </a:p>
          <a:p>
            <a:pPr algn="ctr"/>
            <a:r>
              <a:rPr lang="en-US" i="1" dirty="0"/>
              <a:t>Hart Road and 134</a:t>
            </a:r>
            <a:endParaRPr lang="en-US" dirty="0"/>
          </a:p>
          <a:p>
            <a:pPr algn="ctr"/>
            <a:r>
              <a:rPr lang="en-US" i="1" dirty="0"/>
              <a:t>(between the Metra Station and Magee Middle School)</a:t>
            </a:r>
            <a:endParaRPr lang="en-US" dirty="0"/>
          </a:p>
          <a:p>
            <a:pPr algn="ctr"/>
            <a:r>
              <a:rPr lang="en-US" i="1" dirty="0"/>
              <a:t> </a:t>
            </a:r>
            <a:endParaRPr lang="en-US" dirty="0"/>
          </a:p>
          <a:p>
            <a:pPr algn="ctr"/>
            <a:r>
              <a:rPr lang="en-US" sz="2000" dirty="0"/>
              <a:t>Enter from the </a:t>
            </a:r>
            <a:r>
              <a:rPr lang="en-US" sz="2000" b="1" dirty="0"/>
              <a:t>rear parking lot </a:t>
            </a:r>
            <a:r>
              <a:rPr lang="en-US" sz="2000" dirty="0"/>
              <a:t>then </a:t>
            </a:r>
            <a:r>
              <a:rPr lang="en-US" sz="2000" b="1" dirty="0"/>
              <a:t>go left </a:t>
            </a:r>
            <a:r>
              <a:rPr lang="en-US" sz="2000" dirty="0"/>
              <a:t>to the meeting room. </a:t>
            </a:r>
          </a:p>
          <a:p>
            <a:pPr algn="ctr"/>
            <a:r>
              <a:rPr lang="en-US" sz="2800" b="1" i="1" dirty="0"/>
              <a:t>​</a:t>
            </a:r>
            <a:r>
              <a:rPr lang="en-US" sz="2800" b="1" i="1" dirty="0">
                <a:solidFill>
                  <a:srgbClr val="C00000"/>
                </a:solidFill>
              </a:rPr>
              <a:t>Everyone is invited!!</a:t>
            </a:r>
            <a:endParaRPr lang="en-US" sz="2800" dirty="0"/>
          </a:p>
        </p:txBody>
      </p:sp>
      <p:pic>
        <p:nvPicPr>
          <p:cNvPr id="5" name="Picture 4">
            <a:extLst>
              <a:ext uri="{FF2B5EF4-FFF2-40B4-BE49-F238E27FC236}">
                <a16:creationId xmlns:a16="http://schemas.microsoft.com/office/drawing/2014/main" id="{651FC94C-6A55-CA43-9A55-3F8F54030BCE}"/>
              </a:ext>
            </a:extLst>
          </p:cNvPr>
          <p:cNvPicPr/>
          <p:nvPr/>
        </p:nvPicPr>
        <p:blipFill>
          <a:blip r:embed="rId2">
            <a:extLst>
              <a:ext uri="{28A0092B-C50C-407E-A947-70E740481C1C}">
                <a14:useLocalDpi xmlns:a14="http://schemas.microsoft.com/office/drawing/2010/main" val="0"/>
              </a:ext>
            </a:extLst>
          </a:blip>
          <a:stretch>
            <a:fillRect/>
          </a:stretch>
        </p:blipFill>
        <p:spPr>
          <a:xfrm>
            <a:off x="7245928" y="2716924"/>
            <a:ext cx="4197926" cy="3228109"/>
          </a:xfrm>
          <a:prstGeom prst="rect">
            <a:avLst/>
          </a:prstGeom>
        </p:spPr>
      </p:pic>
    </p:spTree>
    <p:extLst>
      <p:ext uri="{BB962C8B-B14F-4D97-AF65-F5344CB8AC3E}">
        <p14:creationId xmlns:p14="http://schemas.microsoft.com/office/powerpoint/2010/main" val="446577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2FE33-96F7-47BC-86A1-DA6149C30653}"/>
              </a:ext>
            </a:extLst>
          </p:cNvPr>
          <p:cNvSpPr txBox="1"/>
          <p:nvPr/>
        </p:nvSpPr>
        <p:spPr>
          <a:xfrm>
            <a:off x="1947333" y="2895600"/>
            <a:ext cx="6169572" cy="2862322"/>
          </a:xfrm>
          <a:prstGeom prst="rect">
            <a:avLst/>
          </a:prstGeom>
          <a:noFill/>
        </p:spPr>
        <p:txBody>
          <a:bodyPr wrap="square" rtlCol="0">
            <a:spAutoFit/>
          </a:bodyPr>
          <a:lstStyle/>
          <a:p>
            <a:pPr algn="ctr"/>
            <a:r>
              <a:rPr lang="en-US" sz="3600" dirty="0"/>
              <a:t>Village Elementary School</a:t>
            </a:r>
          </a:p>
          <a:p>
            <a:pPr algn="ctr"/>
            <a:r>
              <a:rPr lang="en-US" sz="3600" b="1" dirty="0"/>
              <a:t>Lightbox</a:t>
            </a:r>
          </a:p>
          <a:p>
            <a:pPr algn="ctr"/>
            <a:r>
              <a:rPr lang="en-US" sz="3600" dirty="0"/>
              <a:t>Susan </a:t>
            </a:r>
            <a:r>
              <a:rPr lang="en-US" sz="3600" dirty="0" err="1"/>
              <a:t>Gaylor</a:t>
            </a:r>
            <a:endParaRPr lang="en-US" sz="3600" dirty="0"/>
          </a:p>
          <a:p>
            <a:pPr algn="ctr"/>
            <a:r>
              <a:rPr lang="en-US" sz="3600" dirty="0"/>
              <a:t>Library Media Assistant</a:t>
            </a:r>
          </a:p>
          <a:p>
            <a:pPr algn="ctr"/>
            <a:r>
              <a:rPr lang="en-US" sz="3600" dirty="0"/>
              <a:t>Andrew Wilson, Principal</a:t>
            </a:r>
          </a:p>
        </p:txBody>
      </p:sp>
    </p:spTree>
    <p:extLst>
      <p:ext uri="{BB962C8B-B14F-4D97-AF65-F5344CB8AC3E}">
        <p14:creationId xmlns:p14="http://schemas.microsoft.com/office/powerpoint/2010/main" val="366501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626A5C-32F8-4DDA-A5D7-E6F31FEABCE3}"/>
              </a:ext>
            </a:extLst>
          </p:cNvPr>
          <p:cNvSpPr/>
          <p:nvPr/>
        </p:nvSpPr>
        <p:spPr>
          <a:xfrm>
            <a:off x="2144713" y="646113"/>
            <a:ext cx="7408862" cy="5834062"/>
          </a:xfrm>
          <a:prstGeom prst="rect">
            <a:avLst/>
          </a:prstGeom>
        </p:spPr>
        <p:txBody>
          <a:bodyPr>
            <a:spAutoFit/>
          </a:bodyPr>
          <a:lstStyle/>
          <a:p>
            <a:pPr algn="ctr" eaLnBrk="1" fontAlgn="auto" hangingPunct="1">
              <a:lnSpc>
                <a:spcPct val="107000"/>
              </a:lnSpc>
              <a:spcBef>
                <a:spcPts val="0"/>
              </a:spcBef>
              <a:spcAft>
                <a:spcPts val="800"/>
              </a:spcAft>
              <a:defRPr/>
            </a:pPr>
            <a:r>
              <a:rPr lang="en-US" sz="2400" b="1" dirty="0">
                <a:latin typeface="Calibri" panose="020F0502020204030204" pitchFamily="34" charset="0"/>
                <a:ea typeface="Calibri" panose="020F0502020204030204" pitchFamily="34" charset="0"/>
                <a:cs typeface="Times New Roman" panose="02020603050405020304" pitchFamily="18" charset="0"/>
              </a:rPr>
              <a:t>Why We Love </a:t>
            </a:r>
            <a:r>
              <a:rPr lang="en-US" sz="2400" b="1" dirty="0" err="1">
                <a:latin typeface="Calibri" panose="020F0502020204030204" pitchFamily="34" charset="0"/>
                <a:ea typeface="Calibri" panose="020F0502020204030204" pitchFamily="34" charset="0"/>
                <a:cs typeface="Times New Roman" panose="02020603050405020304" pitchFamily="18" charset="0"/>
              </a:rPr>
              <a:t>Lightbox</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eaLnBrk="1" fontAlgn="auto" hangingPunct="1">
              <a:lnSpc>
                <a:spcPct val="107000"/>
              </a:lnSpc>
              <a:spcBef>
                <a:spcPts val="0"/>
              </a:spcBef>
              <a:spcAft>
                <a:spcPts val="800"/>
              </a:spcAft>
              <a:defRPr/>
            </a:pPr>
            <a:r>
              <a:rPr lang="en-US" sz="2400" b="1" dirty="0">
                <a:latin typeface="Calibri" panose="020F050202020403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On line books available in both English and Spanish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Accessible from any device – home, school, public library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INTERACTIVE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Accommodates the learning styles of all students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Provides choices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Builds background knowledge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Teaches new vocabulary “painlessly”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0"/>
              </a:spcBef>
              <a:spcAft>
                <a:spcPts val="0"/>
              </a:spcAft>
              <a:buFont typeface="Symbol" panose="05050102010706020507" pitchFamily="18" charset="2"/>
              <a:buChar char=""/>
              <a:defRPr/>
            </a:pPr>
            <a:r>
              <a:rPr lang="en-US" sz="2400" b="1" dirty="0">
                <a:latin typeface="Calibri" panose="020F0502020204030204" pitchFamily="34" charset="0"/>
                <a:ea typeface="Calibri" panose="020F0502020204030204" pitchFamily="34" charset="0"/>
                <a:cs typeface="Times New Roman" panose="02020603050405020304" pitchFamily="18" charset="0"/>
              </a:rPr>
              <a:t>Extends learning through websites that have been vetted for content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eaLnBrk="1" fontAlgn="auto" hangingPunct="1">
              <a:lnSpc>
                <a:spcPct val="107000"/>
              </a:lnSpc>
              <a:spcBef>
                <a:spcPts val="0"/>
              </a:spcBef>
              <a:spcAft>
                <a:spcPts val="800"/>
              </a:spcAft>
              <a:defRPr/>
            </a:pPr>
            <a:r>
              <a:rPr lang="en-US" sz="2400" b="1" dirty="0">
                <a:latin typeface="Calibri" panose="020F050202020403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lnSpc>
                <a:spcPct val="107000"/>
              </a:lnSpc>
              <a:spcBef>
                <a:spcPts val="0"/>
              </a:spcBef>
              <a:spcAft>
                <a:spcPts val="800"/>
              </a:spcAft>
              <a:defRPr/>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18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D0F18358-2CEB-417C-9A59-3B61AC99C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239713"/>
            <a:ext cx="9915525"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76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3B3FDA6F-3F85-4664-A343-848AEAF76822}"/>
              </a:ext>
            </a:extLst>
          </p:cNvPr>
          <p:cNvSpPr>
            <a:spLocks noChangeArrowheads="1"/>
          </p:cNvSpPr>
          <p:nvPr/>
        </p:nvSpPr>
        <p:spPr bwMode="auto">
          <a:xfrm>
            <a:off x="2155825" y="130175"/>
            <a:ext cx="83994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algn="ctr" eaLnBrk="1" hangingPunct="1">
              <a:lnSpc>
                <a:spcPct val="107000"/>
              </a:lnSpc>
              <a:spcAft>
                <a:spcPts val="800"/>
              </a:spcAft>
            </a:pPr>
            <a:endParaRPr lang="en-US" altLang="en-US" sz="1600" b="1">
              <a:latin typeface="Arial Rounded MT Bold" panose="020F0704030504030204" pitchFamily="34" charset="0"/>
              <a:ea typeface="Calibri" panose="020F0502020204030204" pitchFamily="34" charset="0"/>
              <a:cs typeface="Times New Roman" panose="02020603050405020304" pitchFamily="18" charset="0"/>
            </a:endParaRPr>
          </a:p>
          <a:p>
            <a:pPr algn="ctr" eaLnBrk="1" hangingPunct="1">
              <a:lnSpc>
                <a:spcPct val="107000"/>
              </a:lnSpc>
              <a:spcAft>
                <a:spcPts val="800"/>
              </a:spcAft>
            </a:pPr>
            <a:endParaRPr lang="en-US" altLang="en-US" sz="1600" b="1">
              <a:latin typeface="Arial Rounded MT Bold" panose="020F0704030504030204" pitchFamily="34" charset="0"/>
              <a:ea typeface="Calibri" panose="020F0502020204030204" pitchFamily="34" charset="0"/>
              <a:cs typeface="Times New Roman" panose="02020603050405020304" pitchFamily="18" charset="0"/>
            </a:endParaRPr>
          </a:p>
          <a:p>
            <a:pPr algn="ctr" eaLnBrk="1" hangingPunct="1">
              <a:lnSpc>
                <a:spcPct val="107000"/>
              </a:lnSpc>
              <a:spcAft>
                <a:spcPts val="800"/>
              </a:spcAft>
            </a:pPr>
            <a:endParaRPr lang="en-US" altLang="en-US" sz="1600" b="1">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16387" name="Picture 2">
            <a:extLst>
              <a:ext uri="{FF2B5EF4-FFF2-40B4-BE49-F238E27FC236}">
                <a16:creationId xmlns:a16="http://schemas.microsoft.com/office/drawing/2014/main" id="{353E3761-893A-45F3-9503-0FA0CD6BE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184275"/>
            <a:ext cx="327025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a:extLst>
              <a:ext uri="{FF2B5EF4-FFF2-40B4-BE49-F238E27FC236}">
                <a16:creationId xmlns:a16="http://schemas.microsoft.com/office/drawing/2014/main" id="{328B6956-A78A-4708-819C-9C2E9B49FC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4146550"/>
            <a:ext cx="32385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a:extLst>
              <a:ext uri="{FF2B5EF4-FFF2-40B4-BE49-F238E27FC236}">
                <a16:creationId xmlns:a16="http://schemas.microsoft.com/office/drawing/2014/main" id="{ED89B54D-8687-4CDA-AB3A-31E6D666DF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4575" y="4146550"/>
            <a:ext cx="32385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a:extLst>
              <a:ext uri="{FF2B5EF4-FFF2-40B4-BE49-F238E27FC236}">
                <a16:creationId xmlns:a16="http://schemas.microsoft.com/office/drawing/2014/main" id="{2D805BE4-A4D1-4294-9C0A-84A947798A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663" y="4146550"/>
            <a:ext cx="33162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a:extLst>
              <a:ext uri="{FF2B5EF4-FFF2-40B4-BE49-F238E27FC236}">
                <a16:creationId xmlns:a16="http://schemas.microsoft.com/office/drawing/2014/main" id="{3A314909-AC74-4CC8-8A01-049201BCCA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4413" y="1201738"/>
            <a:ext cx="326866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G_5559">
            <a:hlinkClick r:id="" action="ppaction://media"/>
            <a:extLst>
              <a:ext uri="{FF2B5EF4-FFF2-40B4-BE49-F238E27FC236}">
                <a16:creationId xmlns:a16="http://schemas.microsoft.com/office/drawing/2014/main" id="{F8F3947E-B96D-4FD1-99F9-AC1ACE6E96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8150" y="1270000"/>
            <a:ext cx="40560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0AF93B6-C5BB-4618-B841-6430200999A9}"/>
              </a:ext>
            </a:extLst>
          </p:cNvPr>
          <p:cNvSpPr/>
          <p:nvPr/>
        </p:nvSpPr>
        <p:spPr>
          <a:xfrm>
            <a:off x="5971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586658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2D28CA-AF7D-4D55-9F28-EDCCDF8672E8}"/>
              </a:ext>
            </a:extLst>
          </p:cNvPr>
          <p:cNvSpPr txBox="1"/>
          <p:nvPr/>
        </p:nvSpPr>
        <p:spPr>
          <a:xfrm>
            <a:off x="2116667" y="2861733"/>
            <a:ext cx="6059955" cy="3046988"/>
          </a:xfrm>
          <a:prstGeom prst="rect">
            <a:avLst/>
          </a:prstGeom>
          <a:noFill/>
        </p:spPr>
        <p:txBody>
          <a:bodyPr wrap="square" rtlCol="0">
            <a:spAutoFit/>
          </a:bodyPr>
          <a:lstStyle/>
          <a:p>
            <a:pPr algn="ctr"/>
            <a:r>
              <a:rPr lang="en-US" sz="3200" dirty="0"/>
              <a:t>Round Lake Area Schools </a:t>
            </a:r>
          </a:p>
          <a:p>
            <a:pPr algn="ctr"/>
            <a:r>
              <a:rPr lang="en-US" sz="3200" dirty="0"/>
              <a:t>Early Education Center</a:t>
            </a:r>
          </a:p>
          <a:p>
            <a:pPr algn="ctr"/>
            <a:r>
              <a:rPr lang="en-US" sz="3200" b="1" dirty="0"/>
              <a:t>School Garden</a:t>
            </a:r>
          </a:p>
          <a:p>
            <a:pPr algn="ctr"/>
            <a:r>
              <a:rPr lang="en-US" sz="3200" dirty="0"/>
              <a:t>Kali Skiles, Teacher</a:t>
            </a:r>
          </a:p>
          <a:p>
            <a:pPr algn="ctr"/>
            <a:r>
              <a:rPr lang="en-US" sz="3200" dirty="0"/>
              <a:t>Janie Metzger, Principal</a:t>
            </a:r>
          </a:p>
          <a:p>
            <a:pPr algn="ctr"/>
            <a:endParaRPr lang="en-US" sz="3200" dirty="0"/>
          </a:p>
        </p:txBody>
      </p:sp>
    </p:spTree>
    <p:extLst>
      <p:ext uri="{BB962C8B-B14F-4D97-AF65-F5344CB8AC3E}">
        <p14:creationId xmlns:p14="http://schemas.microsoft.com/office/powerpoint/2010/main" val="3981005014"/>
      </p:ext>
    </p:extLst>
  </p:cSld>
  <p:clrMapOvr>
    <a:masterClrMapping/>
  </p:clrMapOvr>
</p:sld>
</file>

<file path=ppt/theme/theme1.xml><?xml version="1.0" encoding="utf-8"?>
<a:theme xmlns:a="http://schemas.openxmlformats.org/drawingml/2006/main" name="Melancholy abstract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slides" id="{5173AABA-A7AB-4E84-A6F8-E7BF052FA718}" vid="{FAD4A711-667E-4025-83E9-66AF4D10D6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Melancholy abstract design template</Template>
  <TotalTime>2018</TotalTime>
  <Words>1872</Words>
  <Application>Microsoft Office PowerPoint</Application>
  <PresentationFormat>Widescreen</PresentationFormat>
  <Paragraphs>275</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Rounded MT Bold</vt:lpstr>
      <vt:lpstr>Arimo</vt:lpstr>
      <vt:lpstr>Calibri</vt:lpstr>
      <vt:lpstr>Century Gothic</vt:lpstr>
      <vt:lpstr>Symbol</vt:lpstr>
      <vt:lpstr>Times New Roman</vt:lpstr>
      <vt:lpstr>Melancholy abstract design template</vt:lpstr>
      <vt:lpstr>Round Lake Area B.E.S.T. Bringing Everyone’s Strengths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Need For a Fence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 Seed Library ?</vt:lpstr>
      <vt:lpstr>Growing Our Seed Library</vt:lpstr>
      <vt:lpstr>Harvesting Our Success</vt:lpstr>
      <vt:lpstr>PowerPoint Presentation</vt:lpstr>
      <vt:lpstr>John T. Magee Middle School</vt:lpstr>
      <vt:lpstr>Program Initiatives</vt:lpstr>
      <vt:lpstr>School Success Thanks to B.E.S.T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 Lake Area B.E.S.T. Bringing Everyone’s Strengths Together</dc:title>
  <dc:creator>David McArtin</dc:creator>
  <cp:lastModifiedBy>Kathy Myers</cp:lastModifiedBy>
  <cp:revision>24</cp:revision>
  <dcterms:created xsi:type="dcterms:W3CDTF">2018-04-10T16:13:02Z</dcterms:created>
  <dcterms:modified xsi:type="dcterms:W3CDTF">2018-05-09T13:22:45Z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